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64" r:id="rId5"/>
    <p:sldMasterId id="2147483678" r:id="rId6"/>
  </p:sldMasterIdLst>
  <p:notesMasterIdLst>
    <p:notesMasterId r:id="rId13"/>
  </p:notesMasterIdLst>
  <p:handoutMasterIdLst>
    <p:handoutMasterId r:id="rId14"/>
  </p:handoutMasterIdLst>
  <p:sldIdLst>
    <p:sldId id="258" r:id="rId7"/>
    <p:sldId id="260" r:id="rId8"/>
    <p:sldId id="661" r:id="rId9"/>
    <p:sldId id="667" r:id="rId10"/>
    <p:sldId id="665" r:id="rId11"/>
    <p:sldId id="67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елкам :)" id="{E75E278A-FF0E-49A4-B170-79828D63BBAD}">
          <p14:sldIdLst>
            <p14:sldId id="258"/>
            <p14:sldId id="260"/>
            <p14:sldId id="661"/>
            <p14:sldId id="667"/>
            <p14:sldId id="665"/>
            <p14:sldId id="671"/>
          </p14:sldIdLst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B3611"/>
    <a:srgbClr val="AF0808"/>
    <a:srgbClr val="923922"/>
    <a:srgbClr val="D24726"/>
    <a:srgbClr val="F8CFB6"/>
    <a:srgbClr val="AD4F0F"/>
    <a:srgbClr val="FF9B45"/>
    <a:srgbClr val="DD462F"/>
    <a:srgbClr val="F8C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241" autoAdjust="0"/>
  </p:normalViewPr>
  <p:slideViewPr>
    <p:cSldViewPr snapToGrid="0">
      <p:cViewPr varScale="1">
        <p:scale>
          <a:sx n="83" d="100"/>
          <a:sy n="83" d="100"/>
        </p:scale>
        <p:origin x="96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7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0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9141-A093-41F4-8070-A8C48036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D6F0-B4E3-48E7-B5EE-D5633CF9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68793-CD11-4AD6-A3A4-F03828761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38359-85E6-452E-A8AB-A171A5D76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6B874-6F89-4841-B430-D567BEE6E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56DA0-E6D6-4EFF-89C1-26F3EA8B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22B5F-9B86-4A97-B68A-69D24D00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43131-C274-4F56-900B-1996FE40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9CC0-1142-4BE1-B7FE-5D8C973A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2EB97-F261-4E66-A0B3-E17F6085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2D743-39B7-48B1-9D24-27383329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008B3-DE46-4887-B83E-72C2191C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77B43-1469-422C-96FA-EDE1D994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4792B-36B7-4B2B-9045-90817DA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46E7A-56E5-4209-99A7-19DFA4FD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F857-2C03-468C-865E-919D42D9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A19F-2DAE-402D-B1DF-1EF41076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E605-72BC-452E-8676-33B3B617E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1A607-87F3-4B7C-946E-6E1146CE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9F7CA-4DC0-4D94-BE94-1DA8CD1A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126ED-EAC1-47DF-B437-C2669C1E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929B-DFEF-4AC7-80BC-6FBE7EF9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AFFF-F069-4A63-BBF6-CFCFBE718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2960D-92AB-4211-BF9A-41B30EA7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D281C-9860-4132-AA11-AE86D3AE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D81AE-8730-480C-AC76-5FEFE8C0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3D81D-4602-4317-92B5-18414360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8E6E-893A-4FF2-9E5E-C69F93E8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EAB1F-F0E3-4968-9737-47913BEB1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116B-71D7-4029-A736-8DCD887C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64CB-2BD3-490F-88F9-8969C7FC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39F0-E53F-4067-B511-7AEA84AB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D3BF8-ED28-4873-9679-CFF373E96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A17BE-CC1A-49F0-82A0-C407A292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D5C5C-B83A-4089-9487-576783A3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E1CB4-FB4D-4BC8-BB03-A317B94A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D1E6-E6F0-4D81-A9CC-333D3230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6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2555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462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746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10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8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006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94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4373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21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646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1221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0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353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326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2350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880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11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0181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6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496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686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1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91E3-9150-447A-8154-371707D24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3152775"/>
            <a:ext cx="9144000" cy="19303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8F3-7423-49C4-B887-086D4910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8164-4011-41D2-B1E6-A87834DB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244A0-3124-41E7-9F1A-3F803235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6A2F-F607-448E-BBAD-A13443D9C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28553"/>
            <a:ext cx="5000625" cy="42912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F2C388C-6BA9-4BCF-B2F0-CA7404F8C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5343524"/>
            <a:ext cx="9144000" cy="7524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255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2509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604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29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5933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4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47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16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694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8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060-F698-4D52-A41C-DE74794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49" y="465137"/>
            <a:ext cx="8629651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FA63-712A-43C2-BFA4-8E1A22F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66924"/>
            <a:ext cx="10229851" cy="38576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2A5A-D2F6-497C-BB50-C238A5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4762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F06D-483B-4038-9E7D-E6CAA6F6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21DAE0-D702-4FFB-A1CB-3CB05620EDB7}"/>
              </a:ext>
            </a:extLst>
          </p:cNvPr>
          <p:cNvSpPr/>
          <p:nvPr userDrawn="1"/>
        </p:nvSpPr>
        <p:spPr>
          <a:xfrm>
            <a:off x="2371724" y="6419786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07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3644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862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27210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330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355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4556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917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65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004317"/>
            <a:ext cx="60960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35752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7488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87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060-F698-4D52-A41C-DE74794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49" y="465137"/>
            <a:ext cx="8629651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FA63-712A-43C2-BFA4-8E1A22FF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66924"/>
            <a:ext cx="10229851" cy="38576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B2A5A-D2F6-497C-BB50-C238A56B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4762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F06D-483B-4038-9E7D-E6CAA6F6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21DAE0-D702-4FFB-A1CB-3CB05620EDB7}"/>
              </a:ext>
            </a:extLst>
          </p:cNvPr>
          <p:cNvSpPr/>
          <p:nvPr userDrawn="1"/>
        </p:nvSpPr>
        <p:spPr>
          <a:xfrm>
            <a:off x="2371724" y="6419786"/>
            <a:ext cx="7953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08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157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5962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555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59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184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104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633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5771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433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4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6FA-25CE-4579-88E0-AAED4596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2381250" cy="489585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F121-EABD-47F6-9835-693CD302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2013" y="1362074"/>
            <a:ext cx="5691187" cy="482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9CF986-CBA7-4245-B3D6-F460A203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24" y="6356349"/>
            <a:ext cx="504825" cy="365125"/>
          </a:xfrm>
        </p:spPr>
        <p:txBody>
          <a:bodyPr/>
          <a:lstStyle>
            <a:lvl1pPr>
              <a:defRPr sz="2000">
                <a:solidFill>
                  <a:srgbClr val="AF0808"/>
                </a:solidFill>
              </a:defRPr>
            </a:lvl1pPr>
          </a:lstStyle>
          <a:p>
            <a:fld id="{C6D6303F-C9C4-4023-9E89-3CE941234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80479-4D4A-4C5C-B98C-49372F922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897134" y="6184217"/>
            <a:ext cx="2056742" cy="535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F1146F-A49D-489A-B3CF-C8938E51EAE4}"/>
              </a:ext>
            </a:extLst>
          </p:cNvPr>
          <p:cNvSpPr/>
          <p:nvPr userDrawn="1"/>
        </p:nvSpPr>
        <p:spPr>
          <a:xfrm>
            <a:off x="771525" y="6354762"/>
            <a:ext cx="369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Erasmus+ Capacity Building Project </a:t>
            </a:r>
            <a:r>
              <a:rPr lang="uk-UA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610133-EPP-1-2019-1-FI-EPPKA2-CBHE-JP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AB2C8-DFDD-4DBB-9004-B7DD131D3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09" y="138113"/>
            <a:ext cx="2133600" cy="17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2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259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158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10.10.2024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7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988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BA79-DDAD-4125-929C-81706C7C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056E8-3974-49A4-B30B-DEF47DDB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18751-9F7E-47BF-AC82-FA061932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59CDE-346E-413F-AF82-BDF0E9AA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5044-3905-445A-95F2-91ED2C25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66FA-25CE-4579-88E0-AAED4596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B179-CEE3-4C4F-B67E-00AE40E33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CF121-EABD-47F6-9835-693CD302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5766-934A-4344-9CA1-D45384C5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5156-1B47-4F7D-B492-E444AF66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7844-0A63-4D3C-96D0-452E167C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10.10.2024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BC457-990D-415A-BC7F-1E8B5BCC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6CBBC-4277-47F4-8246-2D0BBC0A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5F786-D4FB-473B-8DD7-5E0BF7E0C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B577-B570-4C78-995F-4B5C3959F4B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81E0-EC57-4F13-8FD7-E8D33AD74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3A31-69F5-4FE1-86ED-185F66F2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303F-C9C4-4023-9E89-3CE9412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9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s://dictionary.cambridge.org/dictionary/english/war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B9A1-938E-4BE0-ADE2-F2D34CBD6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97678"/>
            <a:ext cx="5550081" cy="697385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A</a:t>
            </a:r>
            <a:r>
              <a:rPr lang="uk-UA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кадемічна</a:t>
            </a: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uk-UA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протидія</a:t>
            </a: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uk-UA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гібридним загрозам</a:t>
            </a:r>
            <a:r>
              <a:rPr lang="en-GB" sz="5400" cap="all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0C7F7F0B-5B0D-4CBD-88B6-B8F44886C268}"/>
              </a:ext>
            </a:extLst>
          </p:cNvPr>
          <p:cNvSpPr/>
          <p:nvPr/>
        </p:nvSpPr>
        <p:spPr>
          <a:xfrm>
            <a:off x="238124" y="889520"/>
            <a:ext cx="475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Erasmus+ Capacity Building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Times New Roman" panose="02020603050405020304" pitchFamily="18" charset="0"/>
                <a:cs typeface="+mn-cs"/>
              </a:rPr>
              <a:t>610133-EPP-1-2019-1-FI-EPPKA2-CBHE-JP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4FF786-C862-4D90-ABDA-69F32A883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6094" r="10534" b="17617"/>
          <a:stretch/>
        </p:blipFill>
        <p:spPr>
          <a:xfrm>
            <a:off x="9116083" y="5968479"/>
            <a:ext cx="2849065" cy="7420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670FE15-0826-4927-B334-5CBF70C985CD}"/>
              </a:ext>
            </a:extLst>
          </p:cNvPr>
          <p:cNvGrpSpPr/>
          <p:nvPr/>
        </p:nvGrpSpPr>
        <p:grpSpPr>
          <a:xfrm>
            <a:off x="6724651" y="344416"/>
            <a:ext cx="5334000" cy="579357"/>
            <a:chOff x="4275631" y="145929"/>
            <a:chExt cx="7646263" cy="830506"/>
          </a:xfrm>
          <a:noFill/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8CB1E5-DB3B-4EF1-AFF8-5283355B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7753" y="145929"/>
              <a:ext cx="830506" cy="830506"/>
            </a:xfrm>
            <a:prstGeom prst="rect">
              <a:avLst/>
            </a:prstGeom>
            <a:grpFill/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84370B-355A-4651-8DD0-BAE3A0760C8A}"/>
                </a:ext>
              </a:extLst>
            </p:cNvPr>
            <p:cNvGrpSpPr/>
            <p:nvPr/>
          </p:nvGrpSpPr>
          <p:grpSpPr>
            <a:xfrm>
              <a:off x="4275631" y="211978"/>
              <a:ext cx="7646263" cy="711365"/>
              <a:chOff x="4275631" y="211978"/>
              <a:chExt cx="7646263" cy="711365"/>
            </a:xfrm>
            <a:grpFill/>
          </p:grpSpPr>
          <p:pic>
            <p:nvPicPr>
              <p:cNvPr id="11" name="Рисунок 9" descr="http://duit.edu.ua/wp-content/uploads/2018/05/preloader.png">
                <a:extLst>
                  <a:ext uri="{FF2B5EF4-FFF2-40B4-BE49-F238E27FC236}">
                    <a16:creationId xmlns:a16="http://schemas.microsoft.com/office/drawing/2014/main" id="{A4FD1AD7-1A00-4EFC-B871-B0F708C0E199}"/>
                  </a:ext>
                </a:extLst>
              </p:cNvPr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66691" y="265907"/>
                <a:ext cx="626276" cy="6048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0" descr="https://www.oa.edu.ua/im/logo.png">
                <a:extLst>
                  <a:ext uri="{FF2B5EF4-FFF2-40B4-BE49-F238E27FC236}">
                    <a16:creationId xmlns:a16="http://schemas.microsoft.com/office/drawing/2014/main" id="{E93CFE64-43FC-458D-8B43-BF0677482D35}"/>
                  </a:ext>
                </a:extLst>
              </p:cNvPr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2858" y="271019"/>
                <a:ext cx="442909" cy="6250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1" descr="http://forlan.org.ua/wp-content/uploads/2018/10/logo-xs.png">
                <a:extLst>
                  <a:ext uri="{FF2B5EF4-FFF2-40B4-BE49-F238E27FC236}">
                    <a16:creationId xmlns:a16="http://schemas.microsoft.com/office/drawing/2014/main" id="{48A1367A-434A-4836-9E55-97FA197BA69E}"/>
                  </a:ext>
                </a:extLst>
              </p:cNvPr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075471" y="317277"/>
                <a:ext cx="627593" cy="50036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4" descr="https://www.ut.ee/sites/default/files/logos/logo_main_et.png">
                <a:extLst>
                  <a:ext uri="{FF2B5EF4-FFF2-40B4-BE49-F238E27FC236}">
                    <a16:creationId xmlns:a16="http://schemas.microsoft.com/office/drawing/2014/main" id="{EBC90CCB-8932-4E84-8AB9-B3970EDE561E}"/>
                  </a:ext>
                </a:extLst>
              </p:cNvPr>
              <p:cNvPicPr/>
              <p:nvPr/>
            </p:nvPicPr>
            <p:blipFill rotWithShape="1">
              <a:blip r:embed="rId8" cstate="print"/>
              <a:srcRect t="-13830" r="84507" b="1"/>
              <a:stretch/>
            </p:blipFill>
            <p:spPr bwMode="auto">
              <a:xfrm>
                <a:off x="10101254" y="246768"/>
                <a:ext cx="515917" cy="6144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5" descr="http://dovira.eu/images/jyu.png">
                <a:extLst>
                  <a:ext uri="{FF2B5EF4-FFF2-40B4-BE49-F238E27FC236}">
                    <a16:creationId xmlns:a16="http://schemas.microsoft.com/office/drawing/2014/main" id="{D8755CA3-C005-4CB7-B8D3-0A9ECC026288}"/>
                  </a:ext>
                </a:extLst>
              </p:cNvPr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76270" y="213072"/>
                <a:ext cx="326159" cy="6056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234" descr="I:\RELATIONS INTERNATIONALES\COMMUNICATION\Logo\Logo-ECAM-EPMI-final-fond transparent.png">
                <a:extLst>
                  <a:ext uri="{FF2B5EF4-FFF2-40B4-BE49-F238E27FC236}">
                    <a16:creationId xmlns:a16="http://schemas.microsoft.com/office/drawing/2014/main" id="{EDFFBBC4-F6A8-4B97-8463-1FA7CC5A15DA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6352" y="319098"/>
                <a:ext cx="1535542" cy="52322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D16F49B-8808-4339-BC04-7FC8D7412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6935" y="211978"/>
                <a:ext cx="713606" cy="711365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46CFCBC-ADB1-4B42-93EF-82DC48EA2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5631" y="241473"/>
                <a:ext cx="625072" cy="625072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38DAE58-5389-4947-9AD5-85F80BAB8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93221" y="246399"/>
                <a:ext cx="636991" cy="588265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551847C-8C85-4C26-9BA9-0204E6249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9287" y="255924"/>
                <a:ext cx="647367" cy="647367"/>
              </a:xfrm>
              <a:prstGeom prst="rect">
                <a:avLst/>
              </a:prstGeom>
              <a:grpFill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3E9A20-FFA3-4EF4-A8CF-8A8DFA219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121" y="268423"/>
                <a:ext cx="585517" cy="585517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1601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3CFA-14A2-4377-881F-08D71914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0" y="125507"/>
            <a:ext cx="8629651" cy="1325563"/>
          </a:xfrm>
        </p:spPr>
        <p:txBody>
          <a:bodyPr>
            <a:normAutofit/>
          </a:bodyPr>
          <a:lstStyle/>
          <a:p>
            <a:pPr algn="ctr"/>
            <a:r>
              <a:rPr lang="uk-UA">
                <a:solidFill>
                  <a:schemeClr val="bg2">
                    <a:lumMod val="25000"/>
                  </a:schemeClr>
                </a:solidFill>
              </a:rPr>
              <a:t>НАЗВА ПРОЄКТУ</a:t>
            </a:r>
            <a:endParaRPr lang="en-US" b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870C17-8BB2-4EA8-A291-90F26D22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338" y="1346616"/>
            <a:ext cx="10229851" cy="3857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>
                <a:solidFill>
                  <a:srgbClr val="AF0808"/>
                </a:solidFill>
              </a:rPr>
              <a:t>                          WARN</a:t>
            </a:r>
          </a:p>
          <a:p>
            <a:pPr marL="0" indent="0">
              <a:buNone/>
            </a:pPr>
            <a:endParaRPr lang="en-US" sz="5400" b="1">
              <a:solidFill>
                <a:srgbClr val="AF0808"/>
              </a:solidFill>
            </a:endParaRPr>
          </a:p>
          <a:p>
            <a:pPr marL="0" indent="0">
              <a:buNone/>
            </a:pPr>
            <a:r>
              <a:rPr lang="en-US" alt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TO  WARN                                             W</a:t>
            </a:r>
            <a:r>
              <a:rPr lang="en-US" altLang="ru-RU" sz="6000" b="1">
                <a:solidFill>
                  <a:srgbClr val="AF0808"/>
                </a:solidFill>
              </a:rPr>
              <a:t>AR</a:t>
            </a:r>
            <a:r>
              <a:rPr lang="en-US" altLang="ru-RU" b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</a:p>
          <a:p>
            <a:pPr marL="0" indent="0">
              <a:buNone/>
            </a:pPr>
            <a:r>
              <a:rPr lang="uk-UA" altLang="ru-RU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Попереджати</a:t>
            </a:r>
            <a:r>
              <a:rPr lang="en-US" alt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altLang="ru-RU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</a:t>
            </a:r>
            <a:r>
              <a:rPr lang="en-GB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Academic Response</a:t>
            </a:r>
          </a:p>
          <a:p>
            <a:pPr marL="0" indent="0">
              <a:buNone/>
            </a:pPr>
            <a:endParaRPr lang="en-GB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6000" b="1">
                <a:solidFill>
                  <a:srgbClr val="AF0808"/>
                </a:solidFill>
              </a:rPr>
              <a:t>                        WAR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0A43DE-1D64-44FB-B523-76EAC8B4C7F7}"/>
              </a:ext>
            </a:extLst>
          </p:cNvPr>
          <p:cNvSpPr/>
          <p:nvPr/>
        </p:nvSpPr>
        <p:spPr>
          <a:xfrm>
            <a:off x="1308506" y="5108228"/>
            <a:ext cx="104193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*Cambridge Dictionary</a:t>
            </a: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https://dictionary.cambridge.org/dictionary/english/warn</a:t>
            </a:r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змусити когось усвідомити можливу небезпеку чи проблему, особливо в майбутньому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сповістити когось про можливу небезпеку чи проблему, щоб її можна було уникнути</a:t>
            </a:r>
            <a:endParaRPr kumimoji="0" lang="en-US" altLang="ru-RU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9" name="Рисунок 8" descr="Поднятая ладонь">
            <a:extLst>
              <a:ext uri="{FF2B5EF4-FFF2-40B4-BE49-F238E27FC236}">
                <a16:creationId xmlns:a16="http://schemas.microsoft.com/office/drawing/2014/main" id="{DF4F9666-871F-4904-A0DC-01609988A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918" y="2170652"/>
            <a:ext cx="914400" cy="914400"/>
          </a:xfrm>
          <a:prstGeom prst="rect">
            <a:avLst/>
          </a:prstGeom>
        </p:spPr>
      </p:pic>
      <p:pic>
        <p:nvPicPr>
          <p:cNvPr id="13" name="Рисунок 12" descr="Аудитория">
            <a:extLst>
              <a:ext uri="{FF2B5EF4-FFF2-40B4-BE49-F238E27FC236}">
                <a16:creationId xmlns:a16="http://schemas.microsoft.com/office/drawing/2014/main" id="{F2F9EEE3-391E-4194-8962-3A948E933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6956" y="2498884"/>
            <a:ext cx="927611" cy="927611"/>
          </a:xfrm>
          <a:prstGeom prst="rect">
            <a:avLst/>
          </a:prstGeom>
        </p:spPr>
      </p:pic>
      <p:pic>
        <p:nvPicPr>
          <p:cNvPr id="15" name="Рисунок 14" descr="Солдат">
            <a:extLst>
              <a:ext uri="{FF2B5EF4-FFF2-40B4-BE49-F238E27FC236}">
                <a16:creationId xmlns:a16="http://schemas.microsoft.com/office/drawing/2014/main" id="{16ABC59A-EFBD-4301-A21A-BAF8DEC9C1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6067" y="3242977"/>
            <a:ext cx="914400" cy="914400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E3755BA-7769-413C-B2EE-48C0A37CBF0E}"/>
              </a:ext>
            </a:extLst>
          </p:cNvPr>
          <p:cNvCxnSpPr/>
          <p:nvPr/>
        </p:nvCxnSpPr>
        <p:spPr>
          <a:xfrm>
            <a:off x="5756853" y="2213094"/>
            <a:ext cx="0" cy="829515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6F9B362-5542-45F0-8888-DBB59622F880}"/>
              </a:ext>
            </a:extLst>
          </p:cNvPr>
          <p:cNvCxnSpPr>
            <a:cxnSpLocks/>
          </p:cNvCxnSpPr>
          <p:nvPr/>
        </p:nvCxnSpPr>
        <p:spPr>
          <a:xfrm flipH="1">
            <a:off x="4201152" y="2055303"/>
            <a:ext cx="630907" cy="311444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9C68AA5-602C-4B6A-A205-7CAB6A8DBEA2}"/>
              </a:ext>
            </a:extLst>
          </p:cNvPr>
          <p:cNvCxnSpPr>
            <a:cxnSpLocks/>
          </p:cNvCxnSpPr>
          <p:nvPr/>
        </p:nvCxnSpPr>
        <p:spPr>
          <a:xfrm>
            <a:off x="6681648" y="2055303"/>
            <a:ext cx="750281" cy="461148"/>
          </a:xfrm>
          <a:prstGeom prst="straightConnector1">
            <a:avLst/>
          </a:prstGeom>
          <a:ln w="920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0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05A674E-B907-1379-F890-323E598E3A97}"/>
              </a:ext>
            </a:extLst>
          </p:cNvPr>
          <p:cNvSpPr txBox="1"/>
          <p:nvPr/>
        </p:nvSpPr>
        <p:spPr>
          <a:xfrm>
            <a:off x="7264864" y="5461645"/>
            <a:ext cx="4710825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Стратегічні ГРАНД-наративи впливають на цільову аудиторію через </a:t>
            </a:r>
            <a:r>
              <a:rPr lang="uk-UA" sz="2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фрейми</a:t>
            </a:r>
            <a:r>
              <a:rPr lang="uk-UA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сценарії (конкретні історії</a:t>
            </a:r>
            <a:r>
              <a:rPr lang="uk-U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uk-U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9333E-24F2-A917-7A58-BD1FF4C3BF18}"/>
              </a:ext>
            </a:extLst>
          </p:cNvPr>
          <p:cNvSpPr txBox="1"/>
          <p:nvPr/>
        </p:nvSpPr>
        <p:spPr>
          <a:xfrm>
            <a:off x="268447" y="1211595"/>
            <a:ext cx="1170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AB3611"/>
                </a:solidFill>
                <a:latin typeface="Calibri" panose="020F0502020204030204" pitchFamily="34" charset="0"/>
              </a:rPr>
              <a:t>Інформаційно-культурні інструменти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753E7-F0C9-DFE6-D431-E01E57305A84}"/>
              </a:ext>
            </a:extLst>
          </p:cNvPr>
          <p:cNvSpPr txBox="1"/>
          <p:nvPr/>
        </p:nvSpPr>
        <p:spPr>
          <a:xfrm>
            <a:off x="6220273" y="1981383"/>
            <a:ext cx="5643693" cy="2124000"/>
          </a:xfrm>
          <a:prstGeom prst="rect">
            <a:avLst/>
          </a:prstGeom>
          <a:noFill/>
          <a:ln w="28575">
            <a:solidFill>
              <a:srgbClr val="404040"/>
            </a:solidFill>
          </a:ln>
        </p:spPr>
        <p:txBody>
          <a:bodyPr wrap="square">
            <a:spAutoFit/>
          </a:bodyPr>
          <a:lstStyle/>
          <a:p>
            <a:endParaRPr lang="uk-UA" sz="8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навмисний </a:t>
            </a:r>
            <a:r>
              <a:rPr lang="uk-U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когнітивний конструкт </a:t>
            </a:r>
            <a:r>
              <a:rPr lang="uk-UA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об’єднання груп людей і формування спільного погляду на колективну історію та бажану мету на майбутнє </a:t>
            </a:r>
            <a:endParaRPr lang="uk-UA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F3C46-D825-AC91-D5E7-A8DFBC4B0F45}"/>
              </a:ext>
            </a:extLst>
          </p:cNvPr>
          <p:cNvSpPr txBox="1"/>
          <p:nvPr/>
        </p:nvSpPr>
        <p:spPr>
          <a:xfrm>
            <a:off x="8292128" y="4474670"/>
            <a:ext cx="3378665" cy="646331"/>
          </a:xfrm>
          <a:custGeom>
            <a:avLst/>
            <a:gdLst>
              <a:gd name="connsiteX0" fmla="*/ 0 w 3378665"/>
              <a:gd name="connsiteY0" fmla="*/ 0 h 646331"/>
              <a:gd name="connsiteX1" fmla="*/ 3378665 w 3378665"/>
              <a:gd name="connsiteY1" fmla="*/ 0 h 646331"/>
              <a:gd name="connsiteX2" fmla="*/ 3378665 w 3378665"/>
              <a:gd name="connsiteY2" fmla="*/ 646331 h 646331"/>
              <a:gd name="connsiteX3" fmla="*/ 0 w 3378665"/>
              <a:gd name="connsiteY3" fmla="*/ 646331 h 646331"/>
              <a:gd name="connsiteX4" fmla="*/ 0 w 337866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665" h="646331" fill="none" extrusionOk="0">
                <a:moveTo>
                  <a:pt x="0" y="0"/>
                </a:moveTo>
                <a:cubicBezTo>
                  <a:pt x="1051681" y="-6396"/>
                  <a:pt x="2592227" y="92626"/>
                  <a:pt x="3378665" y="0"/>
                </a:cubicBezTo>
                <a:cubicBezTo>
                  <a:pt x="3342202" y="278782"/>
                  <a:pt x="3326480" y="441096"/>
                  <a:pt x="3378665" y="646331"/>
                </a:cubicBezTo>
                <a:cubicBezTo>
                  <a:pt x="2144531" y="673209"/>
                  <a:pt x="365470" y="524378"/>
                  <a:pt x="0" y="646331"/>
                </a:cubicBezTo>
                <a:cubicBezTo>
                  <a:pt x="50090" y="390999"/>
                  <a:pt x="-14368" y="72813"/>
                  <a:pt x="0" y="0"/>
                </a:cubicBezTo>
                <a:close/>
              </a:path>
              <a:path w="3378665" h="646331" stroke="0" extrusionOk="0">
                <a:moveTo>
                  <a:pt x="0" y="0"/>
                </a:moveTo>
                <a:cubicBezTo>
                  <a:pt x="640034" y="-120657"/>
                  <a:pt x="2585756" y="104032"/>
                  <a:pt x="3378665" y="0"/>
                </a:cubicBezTo>
                <a:cubicBezTo>
                  <a:pt x="3383131" y="272508"/>
                  <a:pt x="3364146" y="573859"/>
                  <a:pt x="3378665" y="646331"/>
                </a:cubicBezTo>
                <a:cubicBezTo>
                  <a:pt x="2222944" y="622043"/>
                  <a:pt x="1089739" y="668008"/>
                  <a:pt x="0" y="646331"/>
                </a:cubicBezTo>
                <a:cubicBezTo>
                  <a:pt x="14570" y="570868"/>
                  <a:pt x="1739" y="243044"/>
                  <a:pt x="0" y="0"/>
                </a:cubicBezTo>
                <a:close/>
              </a:path>
            </a:pathLst>
          </a:custGeom>
          <a:solidFill>
            <a:srgbClr val="F8CAB6"/>
          </a:solidFill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41060617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b="1">
                <a:latin typeface="Cavolini" panose="020B0502040204020203" pitchFamily="66" charset="0"/>
                <a:cs typeface="Cavolini" panose="020B0502040204020203" pitchFamily="66" charset="0"/>
              </a:rPr>
              <a:t>ізраїльська "земля обітованна"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33C37-0D9F-1666-1399-C68019A4567B}"/>
              </a:ext>
            </a:extLst>
          </p:cNvPr>
          <p:cNvSpPr txBox="1"/>
          <p:nvPr/>
        </p:nvSpPr>
        <p:spPr>
          <a:xfrm>
            <a:off x="357292" y="4474670"/>
            <a:ext cx="3135533" cy="369332"/>
          </a:xfrm>
          <a:custGeom>
            <a:avLst/>
            <a:gdLst>
              <a:gd name="connsiteX0" fmla="*/ 0 w 3135533"/>
              <a:gd name="connsiteY0" fmla="*/ 0 h 369332"/>
              <a:gd name="connsiteX1" fmla="*/ 658462 w 3135533"/>
              <a:gd name="connsiteY1" fmla="*/ 0 h 369332"/>
              <a:gd name="connsiteX2" fmla="*/ 1254213 w 3135533"/>
              <a:gd name="connsiteY2" fmla="*/ 0 h 369332"/>
              <a:gd name="connsiteX3" fmla="*/ 1849964 w 3135533"/>
              <a:gd name="connsiteY3" fmla="*/ 0 h 369332"/>
              <a:gd name="connsiteX4" fmla="*/ 2508426 w 3135533"/>
              <a:gd name="connsiteY4" fmla="*/ 0 h 369332"/>
              <a:gd name="connsiteX5" fmla="*/ 3135533 w 3135533"/>
              <a:gd name="connsiteY5" fmla="*/ 0 h 369332"/>
              <a:gd name="connsiteX6" fmla="*/ 3135533 w 3135533"/>
              <a:gd name="connsiteY6" fmla="*/ 369332 h 369332"/>
              <a:gd name="connsiteX7" fmla="*/ 2571137 w 3135533"/>
              <a:gd name="connsiteY7" fmla="*/ 369332 h 369332"/>
              <a:gd name="connsiteX8" fmla="*/ 1944030 w 3135533"/>
              <a:gd name="connsiteY8" fmla="*/ 369332 h 369332"/>
              <a:gd name="connsiteX9" fmla="*/ 1348279 w 3135533"/>
              <a:gd name="connsiteY9" fmla="*/ 369332 h 369332"/>
              <a:gd name="connsiteX10" fmla="*/ 658462 w 3135533"/>
              <a:gd name="connsiteY10" fmla="*/ 369332 h 369332"/>
              <a:gd name="connsiteX11" fmla="*/ 0 w 3135533"/>
              <a:gd name="connsiteY11" fmla="*/ 369332 h 369332"/>
              <a:gd name="connsiteX12" fmla="*/ 0 w 3135533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5533" h="369332" fill="none" extrusionOk="0">
                <a:moveTo>
                  <a:pt x="0" y="0"/>
                </a:moveTo>
                <a:cubicBezTo>
                  <a:pt x="236361" y="7957"/>
                  <a:pt x="430550" y="20498"/>
                  <a:pt x="658462" y="0"/>
                </a:cubicBezTo>
                <a:cubicBezTo>
                  <a:pt x="886374" y="-20498"/>
                  <a:pt x="1112672" y="-1102"/>
                  <a:pt x="1254213" y="0"/>
                </a:cubicBezTo>
                <a:cubicBezTo>
                  <a:pt x="1395754" y="1102"/>
                  <a:pt x="1556072" y="-10233"/>
                  <a:pt x="1849964" y="0"/>
                </a:cubicBezTo>
                <a:cubicBezTo>
                  <a:pt x="2143856" y="10233"/>
                  <a:pt x="2179536" y="7521"/>
                  <a:pt x="2508426" y="0"/>
                </a:cubicBezTo>
                <a:cubicBezTo>
                  <a:pt x="2837316" y="-7521"/>
                  <a:pt x="2957806" y="-25201"/>
                  <a:pt x="3135533" y="0"/>
                </a:cubicBezTo>
                <a:cubicBezTo>
                  <a:pt x="3138229" y="173394"/>
                  <a:pt x="3136876" y="250915"/>
                  <a:pt x="3135533" y="369332"/>
                </a:cubicBezTo>
                <a:cubicBezTo>
                  <a:pt x="2932750" y="393460"/>
                  <a:pt x="2765405" y="341374"/>
                  <a:pt x="2571137" y="369332"/>
                </a:cubicBezTo>
                <a:cubicBezTo>
                  <a:pt x="2376869" y="397290"/>
                  <a:pt x="2200777" y="357324"/>
                  <a:pt x="1944030" y="369332"/>
                </a:cubicBezTo>
                <a:cubicBezTo>
                  <a:pt x="1687283" y="381340"/>
                  <a:pt x="1602498" y="383497"/>
                  <a:pt x="1348279" y="369332"/>
                </a:cubicBezTo>
                <a:cubicBezTo>
                  <a:pt x="1094060" y="355167"/>
                  <a:pt x="921153" y="382901"/>
                  <a:pt x="658462" y="369332"/>
                </a:cubicBezTo>
                <a:cubicBezTo>
                  <a:pt x="395771" y="355763"/>
                  <a:pt x="299994" y="388967"/>
                  <a:pt x="0" y="369332"/>
                </a:cubicBezTo>
                <a:cubicBezTo>
                  <a:pt x="3571" y="262333"/>
                  <a:pt x="10698" y="157708"/>
                  <a:pt x="0" y="0"/>
                </a:cubicBezTo>
                <a:close/>
              </a:path>
              <a:path w="3135533" h="369332" stroke="0" extrusionOk="0">
                <a:moveTo>
                  <a:pt x="0" y="0"/>
                </a:moveTo>
                <a:cubicBezTo>
                  <a:pt x="285505" y="24586"/>
                  <a:pt x="393108" y="18827"/>
                  <a:pt x="658462" y="0"/>
                </a:cubicBezTo>
                <a:cubicBezTo>
                  <a:pt x="923816" y="-18827"/>
                  <a:pt x="1064907" y="14606"/>
                  <a:pt x="1348279" y="0"/>
                </a:cubicBezTo>
                <a:cubicBezTo>
                  <a:pt x="1631651" y="-14606"/>
                  <a:pt x="1663699" y="-28461"/>
                  <a:pt x="1975386" y="0"/>
                </a:cubicBezTo>
                <a:cubicBezTo>
                  <a:pt x="2287073" y="28461"/>
                  <a:pt x="2328254" y="-5118"/>
                  <a:pt x="2539782" y="0"/>
                </a:cubicBezTo>
                <a:cubicBezTo>
                  <a:pt x="2751310" y="5118"/>
                  <a:pt x="2944999" y="5152"/>
                  <a:pt x="3135533" y="0"/>
                </a:cubicBezTo>
                <a:cubicBezTo>
                  <a:pt x="3130102" y="127179"/>
                  <a:pt x="3147407" y="239208"/>
                  <a:pt x="3135533" y="369332"/>
                </a:cubicBezTo>
                <a:cubicBezTo>
                  <a:pt x="2856392" y="354681"/>
                  <a:pt x="2750668" y="345893"/>
                  <a:pt x="2571137" y="369332"/>
                </a:cubicBezTo>
                <a:cubicBezTo>
                  <a:pt x="2391606" y="392771"/>
                  <a:pt x="2287100" y="388633"/>
                  <a:pt x="2038096" y="369332"/>
                </a:cubicBezTo>
                <a:cubicBezTo>
                  <a:pt x="1789092" y="350031"/>
                  <a:pt x="1582283" y="366797"/>
                  <a:pt x="1379635" y="369332"/>
                </a:cubicBezTo>
                <a:cubicBezTo>
                  <a:pt x="1176987" y="371867"/>
                  <a:pt x="960640" y="377148"/>
                  <a:pt x="815239" y="369332"/>
                </a:cubicBezTo>
                <a:cubicBezTo>
                  <a:pt x="669838" y="361516"/>
                  <a:pt x="278519" y="388307"/>
                  <a:pt x="0" y="369332"/>
                </a:cubicBezTo>
                <a:cubicBezTo>
                  <a:pt x="4562" y="282350"/>
                  <a:pt x="9599" y="170565"/>
                  <a:pt x="0" y="0"/>
                </a:cubicBezTo>
                <a:close/>
              </a:path>
            </a:pathLst>
          </a:custGeom>
          <a:solidFill>
            <a:srgbClr val="F8CAB6"/>
          </a:solidFill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1241844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"</a:t>
            </a:r>
            <a:r>
              <a:rPr lang="uk-UA" b="1">
                <a:latin typeface="Cavolini" panose="020B0502040204020203" pitchFamily="66" charset="0"/>
                <a:cs typeface="Cavolini" panose="020B0502040204020203" pitchFamily="66" charset="0"/>
              </a:rPr>
              <a:t>американська мрія"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23FDA0-ABBA-9C0A-248F-3EE729FD1A37}"/>
              </a:ext>
            </a:extLst>
          </p:cNvPr>
          <p:cNvSpPr txBox="1"/>
          <p:nvPr/>
        </p:nvSpPr>
        <p:spPr>
          <a:xfrm>
            <a:off x="3985034" y="4458536"/>
            <a:ext cx="3466051" cy="646331"/>
          </a:xfrm>
          <a:custGeom>
            <a:avLst/>
            <a:gdLst>
              <a:gd name="connsiteX0" fmla="*/ 0 w 3466051"/>
              <a:gd name="connsiteY0" fmla="*/ 0 h 646331"/>
              <a:gd name="connsiteX1" fmla="*/ 612336 w 3466051"/>
              <a:gd name="connsiteY1" fmla="*/ 0 h 646331"/>
              <a:gd name="connsiteX2" fmla="*/ 1224671 w 3466051"/>
              <a:gd name="connsiteY2" fmla="*/ 0 h 646331"/>
              <a:gd name="connsiteX3" fmla="*/ 1698365 w 3466051"/>
              <a:gd name="connsiteY3" fmla="*/ 0 h 646331"/>
              <a:gd name="connsiteX4" fmla="*/ 2241380 w 3466051"/>
              <a:gd name="connsiteY4" fmla="*/ 0 h 646331"/>
              <a:gd name="connsiteX5" fmla="*/ 2715073 w 3466051"/>
              <a:gd name="connsiteY5" fmla="*/ 0 h 646331"/>
              <a:gd name="connsiteX6" fmla="*/ 3466051 w 3466051"/>
              <a:gd name="connsiteY6" fmla="*/ 0 h 646331"/>
              <a:gd name="connsiteX7" fmla="*/ 3466051 w 3466051"/>
              <a:gd name="connsiteY7" fmla="*/ 303776 h 646331"/>
              <a:gd name="connsiteX8" fmla="*/ 3466051 w 3466051"/>
              <a:gd name="connsiteY8" fmla="*/ 646331 h 646331"/>
              <a:gd name="connsiteX9" fmla="*/ 2957697 w 3466051"/>
              <a:gd name="connsiteY9" fmla="*/ 646331 h 646331"/>
              <a:gd name="connsiteX10" fmla="*/ 2345361 w 3466051"/>
              <a:gd name="connsiteY10" fmla="*/ 646331 h 646331"/>
              <a:gd name="connsiteX11" fmla="*/ 1837007 w 3466051"/>
              <a:gd name="connsiteY11" fmla="*/ 646331 h 646331"/>
              <a:gd name="connsiteX12" fmla="*/ 1224671 w 3466051"/>
              <a:gd name="connsiteY12" fmla="*/ 646331 h 646331"/>
              <a:gd name="connsiteX13" fmla="*/ 750978 w 3466051"/>
              <a:gd name="connsiteY13" fmla="*/ 646331 h 646331"/>
              <a:gd name="connsiteX14" fmla="*/ 0 w 3466051"/>
              <a:gd name="connsiteY14" fmla="*/ 646331 h 646331"/>
              <a:gd name="connsiteX15" fmla="*/ 0 w 3466051"/>
              <a:gd name="connsiteY15" fmla="*/ 336092 h 646331"/>
              <a:gd name="connsiteX16" fmla="*/ 0 w 3466051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6051" h="646331" fill="none" extrusionOk="0">
                <a:moveTo>
                  <a:pt x="0" y="0"/>
                </a:moveTo>
                <a:cubicBezTo>
                  <a:pt x="243487" y="-43246"/>
                  <a:pt x="393903" y="4195"/>
                  <a:pt x="612336" y="0"/>
                </a:cubicBezTo>
                <a:cubicBezTo>
                  <a:pt x="830769" y="-4195"/>
                  <a:pt x="944025" y="21774"/>
                  <a:pt x="1224671" y="0"/>
                </a:cubicBezTo>
                <a:cubicBezTo>
                  <a:pt x="1505318" y="-21774"/>
                  <a:pt x="1582443" y="14867"/>
                  <a:pt x="1698365" y="0"/>
                </a:cubicBezTo>
                <a:cubicBezTo>
                  <a:pt x="1814287" y="-14867"/>
                  <a:pt x="1979746" y="8895"/>
                  <a:pt x="2241380" y="0"/>
                </a:cubicBezTo>
                <a:cubicBezTo>
                  <a:pt x="2503014" y="-8895"/>
                  <a:pt x="2506417" y="30505"/>
                  <a:pt x="2715073" y="0"/>
                </a:cubicBezTo>
                <a:cubicBezTo>
                  <a:pt x="2923729" y="-30505"/>
                  <a:pt x="3177430" y="46073"/>
                  <a:pt x="3466051" y="0"/>
                </a:cubicBezTo>
                <a:cubicBezTo>
                  <a:pt x="3499543" y="148520"/>
                  <a:pt x="3452322" y="230096"/>
                  <a:pt x="3466051" y="303776"/>
                </a:cubicBezTo>
                <a:cubicBezTo>
                  <a:pt x="3479780" y="377456"/>
                  <a:pt x="3442833" y="559551"/>
                  <a:pt x="3466051" y="646331"/>
                </a:cubicBezTo>
                <a:cubicBezTo>
                  <a:pt x="3270090" y="651908"/>
                  <a:pt x="3140314" y="598859"/>
                  <a:pt x="2957697" y="646331"/>
                </a:cubicBezTo>
                <a:cubicBezTo>
                  <a:pt x="2775080" y="693803"/>
                  <a:pt x="2534335" y="584833"/>
                  <a:pt x="2345361" y="646331"/>
                </a:cubicBezTo>
                <a:cubicBezTo>
                  <a:pt x="2156387" y="707829"/>
                  <a:pt x="2010165" y="613231"/>
                  <a:pt x="1837007" y="646331"/>
                </a:cubicBezTo>
                <a:cubicBezTo>
                  <a:pt x="1663849" y="679431"/>
                  <a:pt x="1418256" y="609205"/>
                  <a:pt x="1224671" y="646331"/>
                </a:cubicBezTo>
                <a:cubicBezTo>
                  <a:pt x="1031086" y="683457"/>
                  <a:pt x="902407" y="632805"/>
                  <a:pt x="750978" y="646331"/>
                </a:cubicBezTo>
                <a:cubicBezTo>
                  <a:pt x="599549" y="659857"/>
                  <a:pt x="349405" y="569759"/>
                  <a:pt x="0" y="646331"/>
                </a:cubicBezTo>
                <a:cubicBezTo>
                  <a:pt x="-33591" y="534907"/>
                  <a:pt x="23645" y="459994"/>
                  <a:pt x="0" y="336092"/>
                </a:cubicBezTo>
                <a:cubicBezTo>
                  <a:pt x="-23645" y="212190"/>
                  <a:pt x="37519" y="97276"/>
                  <a:pt x="0" y="0"/>
                </a:cubicBezTo>
                <a:close/>
              </a:path>
              <a:path w="3466051" h="646331" stroke="0" extrusionOk="0">
                <a:moveTo>
                  <a:pt x="0" y="0"/>
                </a:moveTo>
                <a:cubicBezTo>
                  <a:pt x="175047" y="-53400"/>
                  <a:pt x="382807" y="29875"/>
                  <a:pt x="612336" y="0"/>
                </a:cubicBezTo>
                <a:cubicBezTo>
                  <a:pt x="841865" y="-29875"/>
                  <a:pt x="965891" y="32254"/>
                  <a:pt x="1259332" y="0"/>
                </a:cubicBezTo>
                <a:cubicBezTo>
                  <a:pt x="1552773" y="-32254"/>
                  <a:pt x="1635915" y="39815"/>
                  <a:pt x="1906328" y="0"/>
                </a:cubicBezTo>
                <a:cubicBezTo>
                  <a:pt x="2176741" y="-39815"/>
                  <a:pt x="2362416" y="25835"/>
                  <a:pt x="2484003" y="0"/>
                </a:cubicBezTo>
                <a:cubicBezTo>
                  <a:pt x="2605591" y="-25835"/>
                  <a:pt x="2986482" y="31919"/>
                  <a:pt x="3466051" y="0"/>
                </a:cubicBezTo>
                <a:cubicBezTo>
                  <a:pt x="3494426" y="77959"/>
                  <a:pt x="3455860" y="193874"/>
                  <a:pt x="3466051" y="316702"/>
                </a:cubicBezTo>
                <a:cubicBezTo>
                  <a:pt x="3476242" y="439530"/>
                  <a:pt x="3464249" y="543327"/>
                  <a:pt x="3466051" y="646331"/>
                </a:cubicBezTo>
                <a:cubicBezTo>
                  <a:pt x="3196219" y="646645"/>
                  <a:pt x="3075213" y="582517"/>
                  <a:pt x="2923036" y="646331"/>
                </a:cubicBezTo>
                <a:cubicBezTo>
                  <a:pt x="2770859" y="710145"/>
                  <a:pt x="2453343" y="626261"/>
                  <a:pt x="2310701" y="646331"/>
                </a:cubicBezTo>
                <a:cubicBezTo>
                  <a:pt x="2168059" y="666401"/>
                  <a:pt x="1952754" y="603523"/>
                  <a:pt x="1837007" y="646331"/>
                </a:cubicBezTo>
                <a:cubicBezTo>
                  <a:pt x="1721260" y="689139"/>
                  <a:pt x="1378250" y="593040"/>
                  <a:pt x="1224671" y="646331"/>
                </a:cubicBezTo>
                <a:cubicBezTo>
                  <a:pt x="1071092" y="699622"/>
                  <a:pt x="868856" y="582292"/>
                  <a:pt x="646996" y="646331"/>
                </a:cubicBezTo>
                <a:cubicBezTo>
                  <a:pt x="425137" y="710370"/>
                  <a:pt x="292047" y="628352"/>
                  <a:pt x="0" y="646331"/>
                </a:cubicBezTo>
                <a:cubicBezTo>
                  <a:pt x="-18902" y="560131"/>
                  <a:pt x="2107" y="481624"/>
                  <a:pt x="0" y="342555"/>
                </a:cubicBezTo>
                <a:cubicBezTo>
                  <a:pt x="-2107" y="203486"/>
                  <a:pt x="16845" y="170521"/>
                  <a:pt x="0" y="0"/>
                </a:cubicBezTo>
                <a:close/>
              </a:path>
            </a:pathLst>
          </a:custGeom>
          <a:solidFill>
            <a:srgbClr val="F8CAB6"/>
          </a:solidFill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41866610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b="1">
                <a:latin typeface="Cavolini" panose="020B0502040204020203" pitchFamily="66" charset="0"/>
                <a:cs typeface="Cavolini" panose="020B0502040204020203" pitchFamily="66" charset="0"/>
              </a:rPr>
              <a:t>російська "великодержавність" </a:t>
            </a:r>
          </a:p>
        </p:txBody>
      </p:sp>
      <p:pic>
        <p:nvPicPr>
          <p:cNvPr id="3074" name="Picture 2" descr="НАРАТИВ — це що таке, визначення, суть, види і приклади наративів.">
            <a:extLst>
              <a:ext uri="{FF2B5EF4-FFF2-40B4-BE49-F238E27FC236}">
                <a16:creationId xmlns:a16="http://schemas.microsoft.com/office/drawing/2014/main" id="{0E23A1F5-B16B-CEAE-B9A7-55894961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2" y="1981384"/>
            <a:ext cx="5360768" cy="21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DBA781-78FC-743C-4104-D8EB5330AF73}"/>
              </a:ext>
            </a:extLst>
          </p:cNvPr>
          <p:cNvSpPr txBox="1"/>
          <p:nvPr/>
        </p:nvSpPr>
        <p:spPr>
          <a:xfrm>
            <a:off x="634459" y="591968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 КОЖНОЇ ЗБРОЇ МАЄ БУТИ ІНСТРУКЦІЯ</a:t>
            </a:r>
            <a:endParaRPr lang="uk-UA"/>
          </a:p>
        </p:txBody>
      </p: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1E889E89-F8C5-2CC9-9C9B-4E39A90977C6}"/>
              </a:ext>
            </a:extLst>
          </p:cNvPr>
          <p:cNvCxnSpPr/>
          <p:nvPr/>
        </p:nvCxnSpPr>
        <p:spPr>
          <a:xfrm>
            <a:off x="5486400" y="6104353"/>
            <a:ext cx="1459684" cy="0"/>
          </a:xfrm>
          <a:prstGeom prst="straightConnector1">
            <a:avLst/>
          </a:prstGeom>
          <a:ln w="47625" cap="rnd">
            <a:solidFill>
              <a:srgbClr val="AB361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7">
            <a:extLst>
              <a:ext uri="{FF2B5EF4-FFF2-40B4-BE49-F238E27FC236}">
                <a16:creationId xmlns:a16="http://schemas.microsoft.com/office/drawing/2014/main" id="{98B539EE-BFE4-F3B5-159A-B5B6933A0971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sz="2400" b="1" dirty="0" smtClean="0">
                <a:solidFill>
                  <a:srgbClr val="AB3611"/>
                </a:solidFill>
                <a:latin typeface="Calibri" panose="020F0502020204030204" pitchFamily="34" charset="0"/>
              </a:rPr>
              <a:t>Інформаційно-культурні </a:t>
            </a:r>
            <a:r>
              <a:rPr lang="uk-UA" sz="2400" b="1" dirty="0">
                <a:solidFill>
                  <a:srgbClr val="AB3611"/>
                </a:solidFill>
                <a:latin typeface="Calibri" panose="020F0502020204030204" pitchFamily="34" charset="0"/>
              </a:rPr>
              <a:t>інструменти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4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CC753E7-F0C9-DFE6-D431-E01E57305A84}"/>
              </a:ext>
            </a:extLst>
          </p:cNvPr>
          <p:cNvSpPr txBox="1"/>
          <p:nvPr/>
        </p:nvSpPr>
        <p:spPr>
          <a:xfrm>
            <a:off x="6503198" y="1981383"/>
            <a:ext cx="5360768" cy="1718162"/>
          </a:xfrm>
          <a:prstGeom prst="rect">
            <a:avLst/>
          </a:prstGeom>
          <a:noFill/>
          <a:ln w="28575">
            <a:solidFill>
              <a:srgbClr val="404040"/>
            </a:solidFill>
          </a:ln>
        </p:spPr>
        <p:txBody>
          <a:bodyPr wrap="square">
            <a:spAutoFit/>
          </a:bodyPr>
          <a:lstStyle/>
          <a:p>
            <a:endParaRPr lang="uk-UA" sz="8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навмисний </a:t>
            </a:r>
            <a:r>
              <a:rPr lang="uk-UA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когнітивний конструкт </a:t>
            </a:r>
            <a:r>
              <a:rPr lang="uk-UA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об’єднання груп людей і формування спільного погляду на колективну історію та бажану мету на майбутнє </a:t>
            </a:r>
            <a:endParaRPr lang="uk-UA" sz="2400"/>
          </a:p>
        </p:txBody>
      </p:sp>
      <p:pic>
        <p:nvPicPr>
          <p:cNvPr id="3074" name="Picture 2" descr="НАРАТИВ — це що таке, визначення, суть, види і приклади наративів.">
            <a:extLst>
              <a:ext uri="{FF2B5EF4-FFF2-40B4-BE49-F238E27FC236}">
                <a16:creationId xmlns:a16="http://schemas.microsoft.com/office/drawing/2014/main" id="{0E23A1F5-B16B-CEAE-B9A7-55894961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2" y="1981384"/>
            <a:ext cx="5360768" cy="21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918CCBD-F897-E3F6-71D8-A9E0EA74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2" y="3951215"/>
            <a:ext cx="6925518" cy="2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B0190-8E25-9960-AD71-744661E37443}"/>
              </a:ext>
            </a:extLst>
          </p:cNvPr>
          <p:cNvSpPr txBox="1"/>
          <p:nvPr/>
        </p:nvSpPr>
        <p:spPr>
          <a:xfrm>
            <a:off x="268447" y="6103594"/>
            <a:ext cx="3942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>
                <a:latin typeface="Calibri" panose="020F0502020204030204" pitchFamily="34" charset="0"/>
                <a:cs typeface="Calibri" panose="020F0502020204030204" pitchFamily="34" charset="0"/>
              </a:rPr>
              <a:t>https://www.ukrinform.ua/rubric-society/2620105-ukrainskij-strategicnij-narativ-matcastina.html</a:t>
            </a:r>
            <a:endParaRPr lang="uk-UA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0351B-E58F-A01F-7FB1-F4A25EAD871D}"/>
              </a:ext>
            </a:extLst>
          </p:cNvPr>
          <p:cNvSpPr txBox="1"/>
          <p:nvPr/>
        </p:nvSpPr>
        <p:spPr>
          <a:xfrm>
            <a:off x="446566" y="4745310"/>
            <a:ext cx="4242880" cy="369332"/>
          </a:xfrm>
          <a:custGeom>
            <a:avLst/>
            <a:gdLst>
              <a:gd name="connsiteX0" fmla="*/ 0 w 4242880"/>
              <a:gd name="connsiteY0" fmla="*/ 0 h 369332"/>
              <a:gd name="connsiteX1" fmla="*/ 521268 w 4242880"/>
              <a:gd name="connsiteY1" fmla="*/ 0 h 369332"/>
              <a:gd name="connsiteX2" fmla="*/ 1127394 w 4242880"/>
              <a:gd name="connsiteY2" fmla="*/ 0 h 369332"/>
              <a:gd name="connsiteX3" fmla="*/ 1648662 w 4242880"/>
              <a:gd name="connsiteY3" fmla="*/ 0 h 369332"/>
              <a:gd name="connsiteX4" fmla="*/ 2127501 w 4242880"/>
              <a:gd name="connsiteY4" fmla="*/ 0 h 369332"/>
              <a:gd name="connsiteX5" fmla="*/ 2818485 w 4242880"/>
              <a:gd name="connsiteY5" fmla="*/ 0 h 369332"/>
              <a:gd name="connsiteX6" fmla="*/ 3467039 w 4242880"/>
              <a:gd name="connsiteY6" fmla="*/ 0 h 369332"/>
              <a:gd name="connsiteX7" fmla="*/ 4242880 w 4242880"/>
              <a:gd name="connsiteY7" fmla="*/ 0 h 369332"/>
              <a:gd name="connsiteX8" fmla="*/ 4242880 w 4242880"/>
              <a:gd name="connsiteY8" fmla="*/ 369332 h 369332"/>
              <a:gd name="connsiteX9" fmla="*/ 3636754 w 4242880"/>
              <a:gd name="connsiteY9" fmla="*/ 369332 h 369332"/>
              <a:gd name="connsiteX10" fmla="*/ 3115486 w 4242880"/>
              <a:gd name="connsiteY10" fmla="*/ 369332 h 369332"/>
              <a:gd name="connsiteX11" fmla="*/ 2424503 w 4242880"/>
              <a:gd name="connsiteY11" fmla="*/ 369332 h 369332"/>
              <a:gd name="connsiteX12" fmla="*/ 1775948 w 4242880"/>
              <a:gd name="connsiteY12" fmla="*/ 369332 h 369332"/>
              <a:gd name="connsiteX13" fmla="*/ 1084965 w 4242880"/>
              <a:gd name="connsiteY13" fmla="*/ 369332 h 369332"/>
              <a:gd name="connsiteX14" fmla="*/ 521268 w 4242880"/>
              <a:gd name="connsiteY14" fmla="*/ 369332 h 369332"/>
              <a:gd name="connsiteX15" fmla="*/ 0 w 4242880"/>
              <a:gd name="connsiteY15" fmla="*/ 369332 h 369332"/>
              <a:gd name="connsiteX16" fmla="*/ 0 w 4242880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80" h="369332" fill="none" extrusionOk="0">
                <a:moveTo>
                  <a:pt x="0" y="0"/>
                </a:moveTo>
                <a:cubicBezTo>
                  <a:pt x="234053" y="3747"/>
                  <a:pt x="294721" y="10151"/>
                  <a:pt x="521268" y="0"/>
                </a:cubicBezTo>
                <a:cubicBezTo>
                  <a:pt x="747815" y="-10151"/>
                  <a:pt x="984742" y="7646"/>
                  <a:pt x="1127394" y="0"/>
                </a:cubicBezTo>
                <a:cubicBezTo>
                  <a:pt x="1270046" y="-7646"/>
                  <a:pt x="1530225" y="12501"/>
                  <a:pt x="1648662" y="0"/>
                </a:cubicBezTo>
                <a:cubicBezTo>
                  <a:pt x="1767099" y="-12501"/>
                  <a:pt x="1972668" y="-20293"/>
                  <a:pt x="2127501" y="0"/>
                </a:cubicBezTo>
                <a:cubicBezTo>
                  <a:pt x="2282334" y="20293"/>
                  <a:pt x="2533084" y="31411"/>
                  <a:pt x="2818485" y="0"/>
                </a:cubicBezTo>
                <a:cubicBezTo>
                  <a:pt x="3103886" y="-31411"/>
                  <a:pt x="3169590" y="-31577"/>
                  <a:pt x="3467039" y="0"/>
                </a:cubicBezTo>
                <a:cubicBezTo>
                  <a:pt x="3764488" y="31577"/>
                  <a:pt x="4001717" y="-17928"/>
                  <a:pt x="4242880" y="0"/>
                </a:cubicBezTo>
                <a:cubicBezTo>
                  <a:pt x="4250530" y="112359"/>
                  <a:pt x="4232196" y="249433"/>
                  <a:pt x="4242880" y="369332"/>
                </a:cubicBezTo>
                <a:cubicBezTo>
                  <a:pt x="3957320" y="340933"/>
                  <a:pt x="3851538" y="380721"/>
                  <a:pt x="3636754" y="369332"/>
                </a:cubicBezTo>
                <a:cubicBezTo>
                  <a:pt x="3421970" y="357943"/>
                  <a:pt x="3362344" y="390686"/>
                  <a:pt x="3115486" y="369332"/>
                </a:cubicBezTo>
                <a:cubicBezTo>
                  <a:pt x="2868628" y="347978"/>
                  <a:pt x="2678146" y="381588"/>
                  <a:pt x="2424503" y="369332"/>
                </a:cubicBezTo>
                <a:cubicBezTo>
                  <a:pt x="2170860" y="357076"/>
                  <a:pt x="2053976" y="394197"/>
                  <a:pt x="1775948" y="369332"/>
                </a:cubicBezTo>
                <a:cubicBezTo>
                  <a:pt x="1497920" y="344467"/>
                  <a:pt x="1339213" y="369623"/>
                  <a:pt x="1084965" y="369332"/>
                </a:cubicBezTo>
                <a:cubicBezTo>
                  <a:pt x="830717" y="369041"/>
                  <a:pt x="702278" y="396581"/>
                  <a:pt x="521268" y="369332"/>
                </a:cubicBezTo>
                <a:cubicBezTo>
                  <a:pt x="340258" y="342083"/>
                  <a:pt x="214473" y="345498"/>
                  <a:pt x="0" y="369332"/>
                </a:cubicBezTo>
                <a:cubicBezTo>
                  <a:pt x="-14994" y="241738"/>
                  <a:pt x="-4674" y="106960"/>
                  <a:pt x="0" y="0"/>
                </a:cubicBezTo>
                <a:close/>
              </a:path>
              <a:path w="4242880" h="369332" stroke="0" extrusionOk="0">
                <a:moveTo>
                  <a:pt x="0" y="0"/>
                </a:moveTo>
                <a:cubicBezTo>
                  <a:pt x="244339" y="28927"/>
                  <a:pt x="432252" y="28615"/>
                  <a:pt x="648555" y="0"/>
                </a:cubicBezTo>
                <a:cubicBezTo>
                  <a:pt x="864858" y="-28615"/>
                  <a:pt x="1145718" y="-28637"/>
                  <a:pt x="1339538" y="0"/>
                </a:cubicBezTo>
                <a:cubicBezTo>
                  <a:pt x="1533358" y="28637"/>
                  <a:pt x="1824269" y="25904"/>
                  <a:pt x="1945664" y="0"/>
                </a:cubicBezTo>
                <a:cubicBezTo>
                  <a:pt x="2067059" y="-25904"/>
                  <a:pt x="2317160" y="11506"/>
                  <a:pt x="2466932" y="0"/>
                </a:cubicBezTo>
                <a:cubicBezTo>
                  <a:pt x="2616704" y="-11506"/>
                  <a:pt x="2749491" y="23760"/>
                  <a:pt x="2988200" y="0"/>
                </a:cubicBezTo>
                <a:cubicBezTo>
                  <a:pt x="3226909" y="-23760"/>
                  <a:pt x="3381751" y="18473"/>
                  <a:pt x="3594325" y="0"/>
                </a:cubicBezTo>
                <a:cubicBezTo>
                  <a:pt x="3806899" y="-18473"/>
                  <a:pt x="4077723" y="9500"/>
                  <a:pt x="4242880" y="0"/>
                </a:cubicBezTo>
                <a:cubicBezTo>
                  <a:pt x="4256583" y="183744"/>
                  <a:pt x="4231571" y="285138"/>
                  <a:pt x="4242880" y="369332"/>
                </a:cubicBezTo>
                <a:cubicBezTo>
                  <a:pt x="4079469" y="369709"/>
                  <a:pt x="3883302" y="345464"/>
                  <a:pt x="3721612" y="369332"/>
                </a:cubicBezTo>
                <a:cubicBezTo>
                  <a:pt x="3559922" y="393200"/>
                  <a:pt x="3340481" y="351401"/>
                  <a:pt x="3200344" y="369332"/>
                </a:cubicBezTo>
                <a:cubicBezTo>
                  <a:pt x="3060207" y="387263"/>
                  <a:pt x="2763436" y="365189"/>
                  <a:pt x="2509360" y="369332"/>
                </a:cubicBezTo>
                <a:cubicBezTo>
                  <a:pt x="2255284" y="373475"/>
                  <a:pt x="2180487" y="341637"/>
                  <a:pt x="1945664" y="369332"/>
                </a:cubicBezTo>
                <a:cubicBezTo>
                  <a:pt x="1710841" y="397027"/>
                  <a:pt x="1627358" y="346808"/>
                  <a:pt x="1466824" y="369332"/>
                </a:cubicBezTo>
                <a:cubicBezTo>
                  <a:pt x="1306290" y="391856"/>
                  <a:pt x="964757" y="403664"/>
                  <a:pt x="775841" y="369332"/>
                </a:cubicBezTo>
                <a:cubicBezTo>
                  <a:pt x="586925" y="335000"/>
                  <a:pt x="214062" y="363360"/>
                  <a:pt x="0" y="369332"/>
                </a:cubicBezTo>
                <a:cubicBezTo>
                  <a:pt x="15924" y="202225"/>
                  <a:pt x="17373" y="90528"/>
                  <a:pt x="0" y="0"/>
                </a:cubicBezTo>
                <a:close/>
              </a:path>
            </a:pathLst>
          </a:custGeom>
          <a:solidFill>
            <a:srgbClr val="F8CAB6"/>
          </a:solidFill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1241844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uk-UA" sz="1800" b="1"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Український ГРАНД-наратив?</a:t>
            </a:r>
            <a:endParaRPr lang="uk-UA" b="1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D4CA8-92FB-E086-B3AF-56BE9D36A868}"/>
              </a:ext>
            </a:extLst>
          </p:cNvPr>
          <p:cNvSpPr txBox="1"/>
          <p:nvPr/>
        </p:nvSpPr>
        <p:spPr>
          <a:xfrm>
            <a:off x="268447" y="5608427"/>
            <a:ext cx="3447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>
                <a:latin typeface="Calibri" panose="020F0502020204030204" pitchFamily="34" charset="0"/>
                <a:cs typeface="Calibri" panose="020F0502020204030204" pitchFamily="34" charset="0"/>
              </a:rPr>
              <a:t>https://ippi.org.ua/sites/default/files/ozevan.pdf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C5964-1712-BBA2-A5DF-E69D62365B5D}"/>
              </a:ext>
            </a:extLst>
          </p:cNvPr>
          <p:cNvSpPr txBox="1"/>
          <p:nvPr/>
        </p:nvSpPr>
        <p:spPr>
          <a:xfrm>
            <a:off x="268447" y="1211595"/>
            <a:ext cx="1170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rgbClr val="AB3611"/>
                </a:solidFill>
                <a:latin typeface="Calibri" panose="020F0502020204030204" pitchFamily="34" charset="0"/>
              </a:rPr>
              <a:t>Інформаційно-культурні інструменти</a:t>
            </a:r>
          </a:p>
        </p:txBody>
      </p:sp>
      <p:sp>
        <p:nvSpPr>
          <p:cNvPr id="7" name="Объект 17">
            <a:extLst>
              <a:ext uri="{FF2B5EF4-FFF2-40B4-BE49-F238E27FC236}">
                <a16:creationId xmlns:a16="http://schemas.microsoft.com/office/drawing/2014/main" id="{AA011317-2789-F525-1625-A098C12BDFC7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Гібридні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8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DB24559-3348-E48F-7CDC-4E280955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1921403"/>
            <a:ext cx="4951308" cy="27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918CCBD-F897-E3F6-71D8-A9E0EA74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2" y="3951215"/>
            <a:ext cx="6925518" cy="2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0351B-E58F-A01F-7FB1-F4A25EAD871D}"/>
              </a:ext>
            </a:extLst>
          </p:cNvPr>
          <p:cNvSpPr txBox="1"/>
          <p:nvPr/>
        </p:nvSpPr>
        <p:spPr>
          <a:xfrm>
            <a:off x="5577468" y="2044005"/>
            <a:ext cx="6125174" cy="1384995"/>
          </a:xfrm>
          <a:custGeom>
            <a:avLst/>
            <a:gdLst>
              <a:gd name="connsiteX0" fmla="*/ 0 w 6125174"/>
              <a:gd name="connsiteY0" fmla="*/ 0 h 1384995"/>
              <a:gd name="connsiteX1" fmla="*/ 619323 w 6125174"/>
              <a:gd name="connsiteY1" fmla="*/ 0 h 1384995"/>
              <a:gd name="connsiteX2" fmla="*/ 1238646 w 6125174"/>
              <a:gd name="connsiteY2" fmla="*/ 0 h 1384995"/>
              <a:gd name="connsiteX3" fmla="*/ 2041725 w 6125174"/>
              <a:gd name="connsiteY3" fmla="*/ 0 h 1384995"/>
              <a:gd name="connsiteX4" fmla="*/ 2783551 w 6125174"/>
              <a:gd name="connsiteY4" fmla="*/ 0 h 1384995"/>
              <a:gd name="connsiteX5" fmla="*/ 3464126 w 6125174"/>
              <a:gd name="connsiteY5" fmla="*/ 0 h 1384995"/>
              <a:gd name="connsiteX6" fmla="*/ 4083449 w 6125174"/>
              <a:gd name="connsiteY6" fmla="*/ 0 h 1384995"/>
              <a:gd name="connsiteX7" fmla="*/ 4641521 w 6125174"/>
              <a:gd name="connsiteY7" fmla="*/ 0 h 1384995"/>
              <a:gd name="connsiteX8" fmla="*/ 5322096 w 6125174"/>
              <a:gd name="connsiteY8" fmla="*/ 0 h 1384995"/>
              <a:gd name="connsiteX9" fmla="*/ 6125174 w 6125174"/>
              <a:gd name="connsiteY9" fmla="*/ 0 h 1384995"/>
              <a:gd name="connsiteX10" fmla="*/ 6125174 w 6125174"/>
              <a:gd name="connsiteY10" fmla="*/ 706347 h 1384995"/>
              <a:gd name="connsiteX11" fmla="*/ 6125174 w 6125174"/>
              <a:gd name="connsiteY11" fmla="*/ 1384995 h 1384995"/>
              <a:gd name="connsiteX12" fmla="*/ 5383347 w 6125174"/>
              <a:gd name="connsiteY12" fmla="*/ 1384995 h 1384995"/>
              <a:gd name="connsiteX13" fmla="*/ 4764024 w 6125174"/>
              <a:gd name="connsiteY13" fmla="*/ 1384995 h 1384995"/>
              <a:gd name="connsiteX14" fmla="*/ 4022198 w 6125174"/>
              <a:gd name="connsiteY14" fmla="*/ 1384995 h 1384995"/>
              <a:gd name="connsiteX15" fmla="*/ 3219119 w 6125174"/>
              <a:gd name="connsiteY15" fmla="*/ 1384995 h 1384995"/>
              <a:gd name="connsiteX16" fmla="*/ 2599796 w 6125174"/>
              <a:gd name="connsiteY16" fmla="*/ 1384995 h 1384995"/>
              <a:gd name="connsiteX17" fmla="*/ 1857969 w 6125174"/>
              <a:gd name="connsiteY17" fmla="*/ 1384995 h 1384995"/>
              <a:gd name="connsiteX18" fmla="*/ 1299898 w 6125174"/>
              <a:gd name="connsiteY18" fmla="*/ 1384995 h 1384995"/>
              <a:gd name="connsiteX19" fmla="*/ 803078 w 6125174"/>
              <a:gd name="connsiteY19" fmla="*/ 1384995 h 1384995"/>
              <a:gd name="connsiteX20" fmla="*/ 0 w 6125174"/>
              <a:gd name="connsiteY20" fmla="*/ 1384995 h 1384995"/>
              <a:gd name="connsiteX21" fmla="*/ 0 w 6125174"/>
              <a:gd name="connsiteY21" fmla="*/ 734047 h 1384995"/>
              <a:gd name="connsiteX22" fmla="*/ 0 w 6125174"/>
              <a:gd name="connsiteY2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25174" h="1384995" fill="none" extrusionOk="0">
                <a:moveTo>
                  <a:pt x="0" y="0"/>
                </a:moveTo>
                <a:cubicBezTo>
                  <a:pt x="263921" y="-29775"/>
                  <a:pt x="391111" y="-26256"/>
                  <a:pt x="619323" y="0"/>
                </a:cubicBezTo>
                <a:cubicBezTo>
                  <a:pt x="847535" y="26256"/>
                  <a:pt x="936236" y="18842"/>
                  <a:pt x="1238646" y="0"/>
                </a:cubicBezTo>
                <a:cubicBezTo>
                  <a:pt x="1541056" y="-18842"/>
                  <a:pt x="1859778" y="35102"/>
                  <a:pt x="2041725" y="0"/>
                </a:cubicBezTo>
                <a:cubicBezTo>
                  <a:pt x="2223672" y="-35102"/>
                  <a:pt x="2438709" y="-17178"/>
                  <a:pt x="2783551" y="0"/>
                </a:cubicBezTo>
                <a:cubicBezTo>
                  <a:pt x="3128393" y="17178"/>
                  <a:pt x="3292541" y="14404"/>
                  <a:pt x="3464126" y="0"/>
                </a:cubicBezTo>
                <a:cubicBezTo>
                  <a:pt x="3635712" y="-14404"/>
                  <a:pt x="3957103" y="30323"/>
                  <a:pt x="4083449" y="0"/>
                </a:cubicBezTo>
                <a:cubicBezTo>
                  <a:pt x="4209795" y="-30323"/>
                  <a:pt x="4426788" y="-13297"/>
                  <a:pt x="4641521" y="0"/>
                </a:cubicBezTo>
                <a:cubicBezTo>
                  <a:pt x="4856254" y="13297"/>
                  <a:pt x="5032356" y="3272"/>
                  <a:pt x="5322096" y="0"/>
                </a:cubicBezTo>
                <a:cubicBezTo>
                  <a:pt x="5611836" y="-3272"/>
                  <a:pt x="5734686" y="20701"/>
                  <a:pt x="6125174" y="0"/>
                </a:cubicBezTo>
                <a:cubicBezTo>
                  <a:pt x="6127522" y="287528"/>
                  <a:pt x="6113815" y="495441"/>
                  <a:pt x="6125174" y="706347"/>
                </a:cubicBezTo>
                <a:cubicBezTo>
                  <a:pt x="6136533" y="917253"/>
                  <a:pt x="6127786" y="1249252"/>
                  <a:pt x="6125174" y="1384995"/>
                </a:cubicBezTo>
                <a:cubicBezTo>
                  <a:pt x="5773762" y="1356943"/>
                  <a:pt x="5556551" y="1401514"/>
                  <a:pt x="5383347" y="1384995"/>
                </a:cubicBezTo>
                <a:cubicBezTo>
                  <a:pt x="5210143" y="1368476"/>
                  <a:pt x="4956386" y="1393610"/>
                  <a:pt x="4764024" y="1384995"/>
                </a:cubicBezTo>
                <a:cubicBezTo>
                  <a:pt x="4571662" y="1376380"/>
                  <a:pt x="4358813" y="1418592"/>
                  <a:pt x="4022198" y="1384995"/>
                </a:cubicBezTo>
                <a:cubicBezTo>
                  <a:pt x="3685583" y="1351398"/>
                  <a:pt x="3613166" y="1371890"/>
                  <a:pt x="3219119" y="1384995"/>
                </a:cubicBezTo>
                <a:cubicBezTo>
                  <a:pt x="2825072" y="1398100"/>
                  <a:pt x="2853624" y="1362038"/>
                  <a:pt x="2599796" y="1384995"/>
                </a:cubicBezTo>
                <a:cubicBezTo>
                  <a:pt x="2345968" y="1407952"/>
                  <a:pt x="2041623" y="1364802"/>
                  <a:pt x="1857969" y="1384995"/>
                </a:cubicBezTo>
                <a:cubicBezTo>
                  <a:pt x="1674315" y="1405188"/>
                  <a:pt x="1478174" y="1361417"/>
                  <a:pt x="1299898" y="1384995"/>
                </a:cubicBezTo>
                <a:cubicBezTo>
                  <a:pt x="1121622" y="1408573"/>
                  <a:pt x="1046267" y="1360788"/>
                  <a:pt x="803078" y="1384995"/>
                </a:cubicBezTo>
                <a:cubicBezTo>
                  <a:pt x="559889" y="1409202"/>
                  <a:pt x="351726" y="1351150"/>
                  <a:pt x="0" y="1384995"/>
                </a:cubicBezTo>
                <a:cubicBezTo>
                  <a:pt x="18986" y="1075929"/>
                  <a:pt x="-18141" y="880592"/>
                  <a:pt x="0" y="734047"/>
                </a:cubicBezTo>
                <a:cubicBezTo>
                  <a:pt x="18141" y="587502"/>
                  <a:pt x="-29219" y="257579"/>
                  <a:pt x="0" y="0"/>
                </a:cubicBezTo>
                <a:close/>
              </a:path>
              <a:path w="6125174" h="1384995" stroke="0" extrusionOk="0">
                <a:moveTo>
                  <a:pt x="0" y="0"/>
                </a:moveTo>
                <a:cubicBezTo>
                  <a:pt x="149923" y="3571"/>
                  <a:pt x="537889" y="28223"/>
                  <a:pt x="741827" y="0"/>
                </a:cubicBezTo>
                <a:cubicBezTo>
                  <a:pt x="945765" y="-28223"/>
                  <a:pt x="1174315" y="618"/>
                  <a:pt x="1544905" y="0"/>
                </a:cubicBezTo>
                <a:cubicBezTo>
                  <a:pt x="1915495" y="-618"/>
                  <a:pt x="2080719" y="25936"/>
                  <a:pt x="2225480" y="0"/>
                </a:cubicBezTo>
                <a:cubicBezTo>
                  <a:pt x="2370242" y="-25936"/>
                  <a:pt x="2638185" y="5611"/>
                  <a:pt x="2783551" y="0"/>
                </a:cubicBezTo>
                <a:cubicBezTo>
                  <a:pt x="2928917" y="-5611"/>
                  <a:pt x="3073443" y="9712"/>
                  <a:pt x="3341623" y="0"/>
                </a:cubicBezTo>
                <a:cubicBezTo>
                  <a:pt x="3609803" y="-9712"/>
                  <a:pt x="3831515" y="-20520"/>
                  <a:pt x="4022198" y="0"/>
                </a:cubicBezTo>
                <a:cubicBezTo>
                  <a:pt x="4212882" y="20520"/>
                  <a:pt x="4448323" y="8015"/>
                  <a:pt x="4702772" y="0"/>
                </a:cubicBezTo>
                <a:cubicBezTo>
                  <a:pt x="4957221" y="-8015"/>
                  <a:pt x="5156992" y="-22024"/>
                  <a:pt x="5322096" y="0"/>
                </a:cubicBezTo>
                <a:cubicBezTo>
                  <a:pt x="5487200" y="22024"/>
                  <a:pt x="5750233" y="-13041"/>
                  <a:pt x="6125174" y="0"/>
                </a:cubicBezTo>
                <a:cubicBezTo>
                  <a:pt x="6144506" y="314761"/>
                  <a:pt x="6094014" y="350190"/>
                  <a:pt x="6125174" y="678648"/>
                </a:cubicBezTo>
                <a:cubicBezTo>
                  <a:pt x="6156334" y="1007106"/>
                  <a:pt x="6095122" y="1232221"/>
                  <a:pt x="6125174" y="1384995"/>
                </a:cubicBezTo>
                <a:cubicBezTo>
                  <a:pt x="5990834" y="1387382"/>
                  <a:pt x="5841181" y="1363183"/>
                  <a:pt x="5628354" y="1384995"/>
                </a:cubicBezTo>
                <a:cubicBezTo>
                  <a:pt x="5415527" y="1406807"/>
                  <a:pt x="5373198" y="1387951"/>
                  <a:pt x="5131535" y="1384995"/>
                </a:cubicBezTo>
                <a:cubicBezTo>
                  <a:pt x="4889872" y="1382039"/>
                  <a:pt x="4547138" y="1403609"/>
                  <a:pt x="4328456" y="1384995"/>
                </a:cubicBezTo>
                <a:cubicBezTo>
                  <a:pt x="4109774" y="1366381"/>
                  <a:pt x="3895813" y="1377497"/>
                  <a:pt x="3709133" y="1384995"/>
                </a:cubicBezTo>
                <a:cubicBezTo>
                  <a:pt x="3522453" y="1392493"/>
                  <a:pt x="3135023" y="1366630"/>
                  <a:pt x="2967307" y="1384995"/>
                </a:cubicBezTo>
                <a:cubicBezTo>
                  <a:pt x="2799591" y="1403360"/>
                  <a:pt x="2664464" y="1372817"/>
                  <a:pt x="2470487" y="1384995"/>
                </a:cubicBezTo>
                <a:cubicBezTo>
                  <a:pt x="2276510" y="1397173"/>
                  <a:pt x="2054792" y="1413313"/>
                  <a:pt x="1728660" y="1384995"/>
                </a:cubicBezTo>
                <a:cubicBezTo>
                  <a:pt x="1402528" y="1356677"/>
                  <a:pt x="1401417" y="1362633"/>
                  <a:pt x="1109337" y="1384995"/>
                </a:cubicBezTo>
                <a:cubicBezTo>
                  <a:pt x="817257" y="1407357"/>
                  <a:pt x="301222" y="1419912"/>
                  <a:pt x="0" y="1384995"/>
                </a:cubicBezTo>
                <a:cubicBezTo>
                  <a:pt x="-32736" y="1242717"/>
                  <a:pt x="16359" y="1038049"/>
                  <a:pt x="0" y="720197"/>
                </a:cubicBezTo>
                <a:cubicBezTo>
                  <a:pt x="-16359" y="402345"/>
                  <a:pt x="19170" y="259173"/>
                  <a:pt x="0" y="0"/>
                </a:cubicBezTo>
                <a:close/>
              </a:path>
            </a:pathLst>
          </a:custGeom>
          <a:solidFill>
            <a:srgbClr val="F8CAB6"/>
          </a:solidFill>
          <a:ln>
            <a:solidFill>
              <a:srgbClr val="404040"/>
            </a:solidFill>
            <a:extLst>
              <a:ext uri="{C807C97D-BFC1-408E-A445-0C87EB9F89A2}">
                <ask:lineSketchStyleProps xmlns="" xmlns:ask="http://schemas.microsoft.com/office/drawing/2018/sketchyshapes" sd="112418448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Український гранд-наратив: гідність, свобода та незалежність</a:t>
            </a:r>
            <a:endParaRPr lang="uk-UA" sz="2800" b="1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E5C8D37-E252-E753-C2C2-D53FC001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3" y="4787597"/>
            <a:ext cx="4496192" cy="17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56290-A27E-1F4D-9E49-15E34A33D27A}"/>
              </a:ext>
            </a:extLst>
          </p:cNvPr>
          <p:cNvSpPr txBox="1"/>
          <p:nvPr/>
        </p:nvSpPr>
        <p:spPr>
          <a:xfrm>
            <a:off x="268447" y="1211595"/>
            <a:ext cx="11707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>
                <a:solidFill>
                  <a:srgbClr val="AB3611"/>
                </a:solidFill>
                <a:latin typeface="Calibri" panose="020F0502020204030204" pitchFamily="34" charset="0"/>
              </a:rPr>
              <a:t>Інформаційно-культурні інструменти</a:t>
            </a:r>
          </a:p>
        </p:txBody>
      </p:sp>
      <p:sp>
        <p:nvSpPr>
          <p:cNvPr id="5" name="Объект 17">
            <a:extLst>
              <a:ext uri="{FF2B5EF4-FFF2-40B4-BE49-F238E27FC236}">
                <a16:creationId xmlns:a16="http://schemas.microsoft.com/office/drawing/2014/main" id="{3885F5AF-4180-8913-03F6-2E0B28A9DD7C}"/>
              </a:ext>
            </a:extLst>
          </p:cNvPr>
          <p:cNvSpPr txBox="1">
            <a:spLocks/>
          </p:cNvSpPr>
          <p:nvPr/>
        </p:nvSpPr>
        <p:spPr>
          <a:xfrm>
            <a:off x="349231" y="511728"/>
            <a:ext cx="11273716" cy="5347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Гібридні загрози: нова реальність, де небезпеки немає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5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13ED48-158D-70C4-1AF8-AE5CD122D83E}"/>
              </a:ext>
            </a:extLst>
          </p:cNvPr>
          <p:cNvSpPr txBox="1"/>
          <p:nvPr/>
        </p:nvSpPr>
        <p:spPr>
          <a:xfrm>
            <a:off x="385894" y="3283112"/>
            <a:ext cx="115684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>
                <a:solidFill>
                  <a:srgbClr val="AB36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Далі буде…</a:t>
            </a:r>
            <a:endParaRPr lang="uk-UA" sz="6600">
              <a:solidFill>
                <a:srgbClr val="AB3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9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Custom 5">
      <a:dk1>
        <a:srgbClr val="535353"/>
      </a:dk1>
      <a:lt1>
        <a:sysClr val="window" lastClr="FFFFFF"/>
      </a:lt1>
      <a:dk2>
        <a:srgbClr val="535353"/>
      </a:dk2>
      <a:lt2>
        <a:srgbClr val="F8F8F8"/>
      </a:lt2>
      <a:accent1>
        <a:srgbClr val="FDE17D"/>
      </a:accent1>
      <a:accent2>
        <a:srgbClr val="7EBAF8"/>
      </a:accent2>
      <a:accent3>
        <a:srgbClr val="969696"/>
      </a:accent3>
      <a:accent4>
        <a:srgbClr val="3379BE"/>
      </a:accent4>
      <a:accent5>
        <a:srgbClr val="5F5F5F"/>
      </a:accent5>
      <a:accent6>
        <a:srgbClr val="535353"/>
      </a:accent6>
      <a:hlink>
        <a:srgbClr val="5F5F5F"/>
      </a:hlink>
      <a:folHlink>
        <a:srgbClr val="91919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0</TotalTime>
  <Words>188</Words>
  <Application>Microsoft Office PowerPoint</Application>
  <PresentationFormat>Широкоэкранный</PresentationFormat>
  <Paragraphs>38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맑은 고딕</vt:lpstr>
      <vt:lpstr>Aharoni</vt:lpstr>
      <vt:lpstr>Arial</vt:lpstr>
      <vt:lpstr>Arial Unicode MS</vt:lpstr>
      <vt:lpstr>Calibri</vt:lpstr>
      <vt:lpstr>Cavolini</vt:lpstr>
      <vt:lpstr>Segoe UI</vt:lpstr>
      <vt:lpstr>Segoe UI Light</vt:lpstr>
      <vt:lpstr>Times New Roman</vt:lpstr>
      <vt:lpstr>Tw Cen MT</vt:lpstr>
      <vt:lpstr>WelcomeDoc</vt:lpstr>
      <vt:lpstr>Office Theme</vt:lpstr>
      <vt:lpstr>Contents Slide Master</vt:lpstr>
      <vt:lpstr>Aкадемічна протидія гібридним загрозам </vt:lpstr>
      <vt:lpstr>НАЗВА ПРОЄКТУ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2020-03-25T20:29:12Z</dcterms:created>
  <dcterms:modified xsi:type="dcterms:W3CDTF">2024-10-10T18:53:12Z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