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664" r:id="rId5"/>
    <p:sldMasterId id="2147483678" r:id="rId6"/>
  </p:sldMasterIdLst>
  <p:notesMasterIdLst>
    <p:notesMasterId r:id="rId29"/>
  </p:notesMasterIdLst>
  <p:handoutMasterIdLst>
    <p:handoutMasterId r:id="rId30"/>
  </p:handoutMasterIdLst>
  <p:sldIdLst>
    <p:sldId id="258" r:id="rId7"/>
    <p:sldId id="260" r:id="rId8"/>
    <p:sldId id="670" r:id="rId9"/>
    <p:sldId id="564" r:id="rId10"/>
    <p:sldId id="566" r:id="rId11"/>
    <p:sldId id="567" r:id="rId12"/>
    <p:sldId id="568" r:id="rId13"/>
    <p:sldId id="570" r:id="rId14"/>
    <p:sldId id="561" r:id="rId15"/>
    <p:sldId id="562" r:id="rId16"/>
    <p:sldId id="594" r:id="rId17"/>
    <p:sldId id="611" r:id="rId18"/>
    <p:sldId id="612" r:id="rId19"/>
    <p:sldId id="613" r:id="rId20"/>
    <p:sldId id="671" r:id="rId21"/>
    <p:sldId id="661" r:id="rId22"/>
    <p:sldId id="667" r:id="rId23"/>
    <p:sldId id="665" r:id="rId24"/>
    <p:sldId id="614" r:id="rId25"/>
    <p:sldId id="617" r:id="rId26"/>
    <p:sldId id="618" r:id="rId27"/>
    <p:sldId id="545" r:id="rId2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елкам :)" id="{E75E278A-FF0E-49A4-B170-79828D63BBAD}">
          <p14:sldIdLst>
            <p14:sldId id="258"/>
            <p14:sldId id="260"/>
            <p14:sldId id="670"/>
            <p14:sldId id="564"/>
            <p14:sldId id="566"/>
            <p14:sldId id="567"/>
            <p14:sldId id="568"/>
            <p14:sldId id="570"/>
            <p14:sldId id="561"/>
            <p14:sldId id="562"/>
            <p14:sldId id="594"/>
            <p14:sldId id="611"/>
            <p14:sldId id="612"/>
            <p14:sldId id="613"/>
            <p14:sldId id="671"/>
            <p14:sldId id="661"/>
            <p14:sldId id="667"/>
            <p14:sldId id="665"/>
            <p14:sldId id="614"/>
            <p14:sldId id="617"/>
            <p14:sldId id="618"/>
            <p14:sldId id="545"/>
          </p14:sldIdLst>
        </p14:section>
        <p14:section name="Подробнее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Автор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AB3611"/>
    <a:srgbClr val="AF0808"/>
    <a:srgbClr val="923922"/>
    <a:srgbClr val="D24726"/>
    <a:srgbClr val="F8CFB6"/>
    <a:srgbClr val="AD4F0F"/>
    <a:srgbClr val="FF9B45"/>
    <a:srgbClr val="DD462F"/>
    <a:srgbClr val="F8C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67" autoAdjust="0"/>
    <p:restoredTop sz="94241" autoAdjust="0"/>
  </p:normalViewPr>
  <p:slideViewPr>
    <p:cSldViewPr snapToGrid="0">
      <p:cViewPr varScale="1">
        <p:scale>
          <a:sx n="83" d="100"/>
          <a:sy n="83" d="100"/>
        </p:scale>
        <p:origin x="965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26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8014AD-F481-4E14-9BD9-D47CBAE72461}" type="datetime1">
              <a:rPr lang="ru-RU" smtClean="0"/>
              <a:t>10.10.2024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679768-A2FC-4D08-91F6-8DCE6C566B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455C72D-B947-43B7-ACB2-A2F85E78585E}" type="datetime1">
              <a:rPr lang="ru-RU" noProof="0" smtClean="0"/>
              <a:t>10.10.2024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77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65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561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 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/>
              <a:t>В режиме слайд-шоу щелкните стрелки, чтобы перейти по ссылкам.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705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672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416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4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9080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55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364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 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/>
              <a:t>В режиме слайд-шоу щелкните стрелки, чтобы перейти по ссылкам.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87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988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74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790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990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815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370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E28A8-B5BA-8932-9208-CA34133F3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9DB5877-59EF-7D59-9C0D-541AAB8A8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BC855C-69AB-5C67-7048-8681E8125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33B276-4035-CBC7-5B74-757F18618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024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19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9141-A093-41F4-8070-A8C48036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3D6F0-B4E3-48E7-B5EE-D5633CF98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68793-CD11-4AD6-A3A4-F03828761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38359-85E6-452E-A8AB-A171A5D76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B874-6F89-4841-B430-D567BEE6E8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856DA0-E6D6-4EFF-89C1-26F3EA8B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222B5F-9B86-4A97-B68A-69D24D008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243131-C274-4F56-900B-1996FE40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49CC0-1142-4BE1-B7FE-5D8C973A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2EB97-F261-4E66-A0B3-E17F6085E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72D743-39B7-48B1-9D24-273833297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8008B3-DE46-4887-B83E-72C2191CA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14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077B43-1469-422C-96FA-EDE1D994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E4792B-36B7-4B2B-9045-90817DAD9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246E7A-56E5-4209-99A7-19DFA4FD0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8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F857-2C03-468C-865E-919D42D9C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2A19F-2DAE-402D-B1DF-1EF410768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0E605-72BC-452E-8676-33B3B617E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71A607-87F3-4B7C-946E-6E1146CE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9F7CA-4DC0-4D94-BE94-1DA8CD1A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126ED-EAC1-47DF-B437-C2669C1E3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16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9929B-DFEF-4AC7-80BC-6FBE7EF97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3CAFFF-F069-4A63-BBF6-CFCFBE718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A2960D-92AB-4211-BF9A-41B30EA77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D281C-9860-4132-AA11-AE86D3AEB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D81AE-8730-480C-AC76-5FEFE8C03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3D81D-4602-4317-92B5-18414360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74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8E6E-893A-4FF2-9E5E-C69F93E8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EAB1F-F0E3-4968-9737-47913BEB13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3116B-71D7-4029-A736-8DCD887C6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764CB-2BD3-490F-88F9-8969C7FC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C39F0-E53F-4067-B511-7AEA84AB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708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FD3BF8-ED28-4873-9679-CFF373E96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A17BE-CC1A-49F0-82A0-C407A2928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D5C5C-B83A-4089-9487-576783A3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E1CB4-FB4D-4BC8-BB03-A317B94A8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FD1E6-E6F0-4D81-A9CC-333D3230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4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568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25552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04620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BEA9688-C9C9-4214-807D-21324925409C}" type="datetime1">
              <a:rPr lang="ru-RU" noProof="0" smtClean="0"/>
              <a:t>10.10.2024</a:t>
            </a:fld>
            <a:endParaRPr lang="ru-RU" noProof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9350" y="452670"/>
            <a:ext cx="566462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1220755"/>
            <a:ext cx="566462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17463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5662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27721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89779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51839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7103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4883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54726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660915"/>
            <a:ext cx="12192000" cy="3840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0062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63819" y="175381"/>
            <a:ext cx="7728181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472000" y="2397761"/>
            <a:ext cx="672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32000" y="4620141"/>
            <a:ext cx="576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74945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49889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624944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4373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060828" y="307892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4222" y="4532361"/>
            <a:ext cx="4391925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060828" y="2420127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495339" y="2419365"/>
            <a:ext cx="1957637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571891" y="307892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8217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88" y="1751814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09198" y="2308372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9646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677139"/>
            <a:ext cx="12192000" cy="21808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12213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602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10" name="Прямоугольник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 rtlCol="0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 hasCustomPrompt="1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635392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54726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660915"/>
            <a:ext cx="12192000" cy="3840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53260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25520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73213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420908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8603" y="596933"/>
            <a:ext cx="2592288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2350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63819" y="175381"/>
            <a:ext cx="7728181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472000" y="2397761"/>
            <a:ext cx="672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32000" y="4620141"/>
            <a:ext cx="576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48803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811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88" y="1751814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09198" y="2308372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01811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49889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624944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663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060828" y="307892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4222" y="4532361"/>
            <a:ext cx="4391925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060828" y="2420127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495339" y="2419365"/>
            <a:ext cx="1957637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571891" y="307892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74963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677139"/>
            <a:ext cx="12192000" cy="21808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24686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556792"/>
            <a:ext cx="3840000" cy="37444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352000" y="1"/>
            <a:ext cx="3840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519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991E3-9150-447A-8154-371707D24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3152775"/>
            <a:ext cx="9144000" cy="19303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1B8F3-7423-49C4-B887-086D4910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38164-4011-41D2-B1E6-A87834DB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244A0-3124-41E7-9F1A-3F803235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BB6A2F-F607-448E-BBAD-A13443D9C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428553"/>
            <a:ext cx="5000625" cy="42912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F2C388C-6BA9-4BCF-B2F0-CA7404F8C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5400" y="5343524"/>
            <a:ext cx="9144000" cy="7524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2551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9350" y="452670"/>
            <a:ext cx="566462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1220755"/>
            <a:ext cx="566462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250913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59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40281"/>
            <a:ext cx="12192000" cy="69696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5637245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67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9604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29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6759332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5662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27721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89779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51839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38945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25520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73213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420908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8603" y="596933"/>
            <a:ext cx="2592288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6447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63819" y="175381"/>
            <a:ext cx="7728181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472000" y="2397761"/>
            <a:ext cx="672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32000" y="4620141"/>
            <a:ext cx="576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83162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3694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88" y="1751814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09198" y="2308372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780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3060-F698-4D52-A41C-DE747946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9" y="465137"/>
            <a:ext cx="8629651" cy="1325563"/>
          </a:xfrm>
        </p:spPr>
        <p:txBody>
          <a:bodyPr/>
          <a:lstStyle>
            <a:lvl1pPr>
              <a:defRPr b="1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2FA63-712A-43C2-BFA4-8E1A22FF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949" y="2066924"/>
            <a:ext cx="10229851" cy="385762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B2A5A-D2F6-497C-BB50-C238A56B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354762"/>
            <a:ext cx="504825" cy="365125"/>
          </a:xfrm>
        </p:spPr>
        <p:txBody>
          <a:bodyPr/>
          <a:lstStyle>
            <a:lvl1pPr>
              <a:defRPr sz="2000">
                <a:solidFill>
                  <a:srgbClr val="AF0808"/>
                </a:solidFill>
              </a:defRPr>
            </a:lvl1pPr>
          </a:lstStyle>
          <a:p>
            <a:fld id="{C6D6303F-C9C4-4023-9E89-3CE941234D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F06D-483B-4038-9E7D-E6CAA6F69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t="26094" r="10534" b="17617"/>
          <a:stretch/>
        </p:blipFill>
        <p:spPr>
          <a:xfrm>
            <a:off x="9897134" y="6184217"/>
            <a:ext cx="2056742" cy="5356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21DAE0-D702-4FFB-A1CB-3CB05620EDB7}"/>
              </a:ext>
            </a:extLst>
          </p:cNvPr>
          <p:cNvSpPr/>
          <p:nvPr userDrawn="1"/>
        </p:nvSpPr>
        <p:spPr>
          <a:xfrm>
            <a:off x="2371724" y="6419786"/>
            <a:ext cx="7953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Erasmus+ Capacity Building Project </a:t>
            </a:r>
            <a:r>
              <a:rPr lang="uk-UA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ea typeface="Times New Roman" panose="02020603050405020304" pitchFamily="18" charset="0"/>
              </a:rPr>
              <a:t>610133-EPP-1-2019-1-FI-EPPKA2-CBHE-JP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071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49889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624944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36445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060828" y="307892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4222" y="4532361"/>
            <a:ext cx="4391925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060828" y="2420127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495339" y="2419365"/>
            <a:ext cx="1957637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571891" y="307892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508624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27210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677139"/>
            <a:ext cx="12192000" cy="21808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4330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556792"/>
            <a:ext cx="3840000" cy="37444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352000" y="1"/>
            <a:ext cx="3840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43554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9350" y="452670"/>
            <a:ext cx="566462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1220755"/>
            <a:ext cx="566462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44556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40281"/>
            <a:ext cx="12192000" cy="69696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97" y="5637245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67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29178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1658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3004317"/>
            <a:ext cx="6096000" cy="63143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3635752"/>
            <a:ext cx="6096000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9074880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487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3060-F698-4D52-A41C-DE747946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49" y="465137"/>
            <a:ext cx="8629651" cy="1325563"/>
          </a:xfrm>
        </p:spPr>
        <p:txBody>
          <a:bodyPr/>
          <a:lstStyle>
            <a:lvl1pPr>
              <a:defRPr b="1">
                <a:latin typeface="Tw Cen MT" panose="020B06020201040206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2FA63-712A-43C2-BFA4-8E1A22FF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949" y="2066924"/>
            <a:ext cx="10229851" cy="385762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B2A5A-D2F6-497C-BB50-C238A56B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6354762"/>
            <a:ext cx="504825" cy="365125"/>
          </a:xfrm>
        </p:spPr>
        <p:txBody>
          <a:bodyPr/>
          <a:lstStyle>
            <a:lvl1pPr>
              <a:defRPr sz="2000">
                <a:solidFill>
                  <a:srgbClr val="AF0808"/>
                </a:solidFill>
              </a:defRPr>
            </a:lvl1pPr>
          </a:lstStyle>
          <a:p>
            <a:fld id="{C6D6303F-C9C4-4023-9E89-3CE941234D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3F06D-483B-4038-9E7D-E6CAA6F69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t="26094" r="10534" b="17617"/>
          <a:stretch/>
        </p:blipFill>
        <p:spPr>
          <a:xfrm>
            <a:off x="9897134" y="6184217"/>
            <a:ext cx="2056742" cy="5356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721DAE0-D702-4FFB-A1CB-3CB05620EDB7}"/>
              </a:ext>
            </a:extLst>
          </p:cNvPr>
          <p:cNvSpPr/>
          <p:nvPr userDrawn="1"/>
        </p:nvSpPr>
        <p:spPr>
          <a:xfrm>
            <a:off x="2371724" y="6419786"/>
            <a:ext cx="7953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</a:rPr>
              <a:t>Erasmus+ Capacity Building Project </a:t>
            </a:r>
            <a:r>
              <a:rPr lang="uk-UA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Tw Cen MT" panose="020B0602020104020603" pitchFamily="34" charset="0"/>
                <a:ea typeface="Times New Roman" panose="02020603050405020304" pitchFamily="18" charset="0"/>
              </a:rPr>
              <a:t>610133-EPP-1-2019-1-FI-EPPKA2-CBHE-JP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608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54726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2660915"/>
            <a:ext cx="12192000" cy="38404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71576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Image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925520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73213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420908" y="2948933"/>
            <a:ext cx="2592288" cy="340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68603" y="596933"/>
            <a:ext cx="2592288" cy="57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5962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463819" y="175381"/>
            <a:ext cx="7728181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472000" y="2397761"/>
            <a:ext cx="672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32000" y="4620141"/>
            <a:ext cx="5760000" cy="206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2555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19059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88" y="1751814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09198" y="2308372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51847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49889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624944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2"/>
            <a:ext cx="2496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31042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060828" y="307892"/>
            <a:ext cx="4392149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4222" y="4532361"/>
            <a:ext cx="4391925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5060828" y="2420127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7495339" y="2419365"/>
            <a:ext cx="1957637" cy="20162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9571891" y="307892"/>
            <a:ext cx="230425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7633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257711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1412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677139"/>
            <a:ext cx="12192000" cy="21808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5433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1556792"/>
            <a:ext cx="3840000" cy="37444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352000" y="1"/>
            <a:ext cx="3840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8043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66FA-25CE-4579-88E0-AAED4596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5800"/>
            <a:ext cx="2381250" cy="489585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CF121-EABD-47F6-9835-693CD302B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2013" y="1362074"/>
            <a:ext cx="5691187" cy="4829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19CF986-CBA7-4245-B3D6-F460A203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924" y="6356349"/>
            <a:ext cx="504825" cy="365125"/>
          </a:xfrm>
        </p:spPr>
        <p:txBody>
          <a:bodyPr/>
          <a:lstStyle>
            <a:lvl1pPr>
              <a:defRPr sz="2000">
                <a:solidFill>
                  <a:srgbClr val="AF0808"/>
                </a:solidFill>
              </a:defRPr>
            </a:lvl1pPr>
          </a:lstStyle>
          <a:p>
            <a:fld id="{C6D6303F-C9C4-4023-9E89-3CE941234D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780479-4D4A-4C5C-B98C-49372F9220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t="26094" r="10534" b="17617"/>
          <a:stretch/>
        </p:blipFill>
        <p:spPr>
          <a:xfrm>
            <a:off x="9897134" y="6184217"/>
            <a:ext cx="2056742" cy="5356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0F1146F-A49D-489A-B3CF-C8938E51EAE4}"/>
              </a:ext>
            </a:extLst>
          </p:cNvPr>
          <p:cNvSpPr/>
          <p:nvPr userDrawn="1"/>
        </p:nvSpPr>
        <p:spPr>
          <a:xfrm>
            <a:off x="771525" y="6354762"/>
            <a:ext cx="369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Erasmus+ Capacity Building Project </a:t>
            </a:r>
            <a:r>
              <a:rPr lang="uk-UA" sz="1200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GB" sz="1200" dirty="0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  <a:ea typeface="Times New Roman" panose="02020603050405020304" pitchFamily="18" charset="0"/>
              </a:rPr>
              <a:t>610133-EPP-1-2019-1-FI-EPPKA2-CBHE-JP</a:t>
            </a:r>
            <a:endParaRPr lang="ru-RU" sz="12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7AB2C8-DFDD-4DBB-9004-B7DD131D35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09" y="138113"/>
            <a:ext cx="2133600" cy="173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320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9350" y="452670"/>
            <a:ext cx="566462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39350" y="1220755"/>
            <a:ext cx="566462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502598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3158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256033" y="265177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604435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21209" y="448056"/>
            <a:ext cx="6877119" cy="640080"/>
          </a:xfrm>
        </p:spPr>
        <p:txBody>
          <a:bodyPr rtlCol="0"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  <a:p>
            <a:pPr marL="0" lvl="1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Второй уровень</a:t>
            </a:r>
          </a:p>
          <a:p>
            <a:pPr marL="0" lvl="2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Третий уровень</a:t>
            </a:r>
          </a:p>
          <a:p>
            <a:pPr marL="0" lvl="3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Четвертый уровень</a:t>
            </a:r>
          </a:p>
          <a:p>
            <a:pPr marL="0" lvl="4" indent="0" rtl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ru-RU" noProof="0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BEA9688-C9C9-4214-807D-21324925409C}" type="datetime1">
              <a:rPr lang="ru-RU" noProof="0" smtClean="0"/>
              <a:t>10.10.2024</a:t>
            </a:fld>
            <a:endParaRPr lang="ru-RU" noProof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8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371927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2988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BA79-DDAD-4125-929C-81706C7C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056E8-3974-49A4-B30B-DEF47DDB3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18751-9F7E-47BF-AC82-FA061932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59CDE-346E-413F-AF82-BDF0E9AA2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05044-3905-445A-95F2-91ED2C25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01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166FA-25CE-4579-88E0-AAED45960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FB179-CEE3-4C4F-B67E-00AE40E33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0CF121-EABD-47F6-9835-693CD302B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C5766-934A-4344-9CA1-D45384C5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5156-1B47-4F7D-B492-E444AF66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37844-0A63-4D3C-96D0-452E167C5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9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42" Type="http://schemas.openxmlformats.org/officeDocument/2006/relationships/slideLayout" Target="../slideLayouts/slideLayout58.xml"/><Relationship Id="rId47" Type="http://schemas.openxmlformats.org/officeDocument/2006/relationships/slideLayout" Target="../slideLayouts/slideLayout63.xml"/><Relationship Id="rId50" Type="http://schemas.openxmlformats.org/officeDocument/2006/relationships/slideLayout" Target="../slideLayouts/slideLayout66.xml"/><Relationship Id="rId55" Type="http://schemas.openxmlformats.org/officeDocument/2006/relationships/slideLayout" Target="../slideLayouts/slideLayout71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38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6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57.xml"/><Relationship Id="rId54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37" Type="http://schemas.openxmlformats.org/officeDocument/2006/relationships/slideLayout" Target="../slideLayouts/slideLayout53.xml"/><Relationship Id="rId40" Type="http://schemas.openxmlformats.org/officeDocument/2006/relationships/slideLayout" Target="../slideLayouts/slideLayout56.xml"/><Relationship Id="rId45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9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65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4" Type="http://schemas.openxmlformats.org/officeDocument/2006/relationships/slideLayout" Target="../slideLayouts/slideLayout60.xml"/><Relationship Id="rId52" Type="http://schemas.openxmlformats.org/officeDocument/2006/relationships/slideLayout" Target="../slideLayouts/slideLayout68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43" Type="http://schemas.openxmlformats.org/officeDocument/2006/relationships/slideLayout" Target="../slideLayouts/slideLayout59.xml"/><Relationship Id="rId48" Type="http://schemas.openxmlformats.org/officeDocument/2006/relationships/slideLayout" Target="../slideLayouts/slideLayout64.xml"/><Relationship Id="rId56" Type="http://schemas.openxmlformats.org/officeDocument/2006/relationships/slideLayout" Target="../slideLayouts/slideLayout72.xml"/><Relationship Id="rId8" Type="http://schemas.openxmlformats.org/officeDocument/2006/relationships/slideLayout" Target="../slideLayouts/slideLayout24.xml"/><Relationship Id="rId51" Type="http://schemas.openxmlformats.org/officeDocument/2006/relationships/slideLayout" Target="../slideLayouts/slideLayout67.xml"/><Relationship Id="rId3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ru-RU" sz="1800" noProof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ru-RU" noProof="0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2EB7719-815B-4B5E-83ED-26C3E4DC4C4F}" type="datetime1">
              <a:rPr lang="ru-RU" noProof="0" smtClean="0"/>
              <a:t>10.10.2024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8" name="Прямая соединительная линия 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BC457-990D-415A-BC7F-1E8B5BCCC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6CBBC-4277-47F4-8246-2D0BBC0A5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5F786-D4FB-473B-8DD7-5E0BF7E0C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5B577-B570-4C78-995F-4B5C3959F4B6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F81E0-EC57-4F13-8FD7-E8D33AD74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B3A31-69F5-4FE1-86ED-185F66F2F2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6303F-C9C4-4023-9E89-3CE94123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3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1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709" r:id="rId31"/>
    <p:sldLayoutId id="2147483710" r:id="rId32"/>
    <p:sldLayoutId id="2147483711" r:id="rId33"/>
    <p:sldLayoutId id="2147483712" r:id="rId34"/>
    <p:sldLayoutId id="2147483713" r:id="rId35"/>
    <p:sldLayoutId id="2147483714" r:id="rId36"/>
    <p:sldLayoutId id="2147483715" r:id="rId37"/>
    <p:sldLayoutId id="2147483716" r:id="rId38"/>
    <p:sldLayoutId id="2147483717" r:id="rId39"/>
    <p:sldLayoutId id="2147483718" r:id="rId40"/>
    <p:sldLayoutId id="2147483719" r:id="rId41"/>
    <p:sldLayoutId id="2147483720" r:id="rId42"/>
    <p:sldLayoutId id="2147483721" r:id="rId43"/>
    <p:sldLayoutId id="2147483722" r:id="rId44"/>
    <p:sldLayoutId id="2147483723" r:id="rId45"/>
    <p:sldLayoutId id="2147483724" r:id="rId46"/>
    <p:sldLayoutId id="2147483725" r:id="rId47"/>
    <p:sldLayoutId id="2147483726" r:id="rId48"/>
    <p:sldLayoutId id="2147483727" r:id="rId49"/>
    <p:sldLayoutId id="2147483728" r:id="rId50"/>
    <p:sldLayoutId id="2147483729" r:id="rId51"/>
    <p:sldLayoutId id="2147483730" r:id="rId52"/>
    <p:sldLayoutId id="2147483731" r:id="rId53"/>
    <p:sldLayoutId id="2147483732" r:id="rId54"/>
    <p:sldLayoutId id="2147483733" r:id="rId55"/>
    <p:sldLayoutId id="2147483734" r:id="rId56"/>
  </p:sldLayoutIdLst>
  <p:hf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12" Type="http://schemas.openxmlformats.org/officeDocument/2006/relationships/image" Target="../media/image24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gif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hyperlink" Target="https://dictionary.cambridge.org/dictionary/english/warn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29.png"/><Relationship Id="rId4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B9A1-938E-4BE0-ADE2-F2D34CBD6C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97678"/>
            <a:ext cx="5550081" cy="697385"/>
          </a:xfrm>
          <a:noFill/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GB" sz="5400" cap="all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A</a:t>
            </a:r>
            <a:r>
              <a:rPr lang="uk-UA" sz="5400" cap="all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кадемічна</a:t>
            </a:r>
            <a:r>
              <a:rPr lang="en-GB" sz="5400" cap="all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uk-UA" sz="5400" cap="all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протидія</a:t>
            </a:r>
            <a:r>
              <a:rPr lang="en-GB" sz="5400" cap="all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uk-UA" sz="5400" cap="all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гібридним загрозам</a:t>
            </a:r>
            <a:r>
              <a:rPr lang="en-GB" sz="5400" cap="all">
                <a:solidFill>
                  <a:schemeClr val="bg1">
                    <a:lumMod val="95000"/>
                  </a:schemeClr>
                </a:solidFill>
                <a:latin typeface="Tw Cen MT" panose="020B0602020104020603" pitchFamily="34" charset="0"/>
              </a:rPr>
              <a:t> </a:t>
            </a:r>
            <a:endParaRPr lang="en-US" sz="5400" dirty="0">
              <a:solidFill>
                <a:schemeClr val="bg1">
                  <a:lumMod val="9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0C7F7F0B-5B0D-4CBD-88B6-B8F44886C268}"/>
              </a:ext>
            </a:extLst>
          </p:cNvPr>
          <p:cNvSpPr/>
          <p:nvPr/>
        </p:nvSpPr>
        <p:spPr>
          <a:xfrm>
            <a:off x="238124" y="889520"/>
            <a:ext cx="4752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Erasmus+ Capacity Building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Times New Roman" panose="02020603050405020304" pitchFamily="18" charset="0"/>
                <a:cs typeface="+mn-cs"/>
              </a:rPr>
              <a:t>610133-EPP-1-2019-1-FI-EPPKA2-CBHE-JP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4FF786-C862-4D90-ABDA-69F32A8834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6094" r="10534" b="17617"/>
          <a:stretch/>
        </p:blipFill>
        <p:spPr>
          <a:xfrm>
            <a:off x="9116083" y="5968479"/>
            <a:ext cx="2849065" cy="7420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70FE15-0826-4927-B334-5CBF70C985CD}"/>
              </a:ext>
            </a:extLst>
          </p:cNvPr>
          <p:cNvGrpSpPr/>
          <p:nvPr/>
        </p:nvGrpSpPr>
        <p:grpSpPr>
          <a:xfrm>
            <a:off x="6724651" y="344416"/>
            <a:ext cx="5334000" cy="579357"/>
            <a:chOff x="4275631" y="145929"/>
            <a:chExt cx="7646263" cy="830506"/>
          </a:xfrm>
          <a:noFill/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8CB1E5-DB3B-4EF1-AFF8-5283355B6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57753" y="145929"/>
              <a:ext cx="830506" cy="830506"/>
            </a:xfrm>
            <a:prstGeom prst="rect">
              <a:avLst/>
            </a:prstGeom>
            <a:grpFill/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84370B-355A-4651-8DD0-BAE3A0760C8A}"/>
                </a:ext>
              </a:extLst>
            </p:cNvPr>
            <p:cNvGrpSpPr/>
            <p:nvPr/>
          </p:nvGrpSpPr>
          <p:grpSpPr>
            <a:xfrm>
              <a:off x="4275631" y="211978"/>
              <a:ext cx="7646263" cy="711365"/>
              <a:chOff x="4275631" y="211978"/>
              <a:chExt cx="7646263" cy="711365"/>
            </a:xfrm>
            <a:grpFill/>
          </p:grpSpPr>
          <p:pic>
            <p:nvPicPr>
              <p:cNvPr id="11" name="Рисунок 9" descr="http://duit.edu.ua/wp-content/uploads/2018/05/preloader.png">
                <a:extLst>
                  <a:ext uri="{FF2B5EF4-FFF2-40B4-BE49-F238E27FC236}">
                    <a16:creationId xmlns:a16="http://schemas.microsoft.com/office/drawing/2014/main" id="{A4FD1AD7-1A00-4EFC-B871-B0F708C0E199}"/>
                  </a:ext>
                </a:extLst>
              </p:cNvPr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766691" y="265907"/>
                <a:ext cx="626276" cy="60486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Рисунок 10" descr="https://www.oa.edu.ua/im/logo.png">
                <a:extLst>
                  <a:ext uri="{FF2B5EF4-FFF2-40B4-BE49-F238E27FC236}">
                    <a16:creationId xmlns:a16="http://schemas.microsoft.com/office/drawing/2014/main" id="{E93CFE64-43FC-458D-8B43-BF0677482D35}"/>
                  </a:ext>
                </a:extLst>
              </p:cNvPr>
              <p:cNvPicPr/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22858" y="271019"/>
                <a:ext cx="442909" cy="62507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Рисунок 11" descr="http://forlan.org.ua/wp-content/uploads/2018/10/logo-xs.png">
                <a:extLst>
                  <a:ext uri="{FF2B5EF4-FFF2-40B4-BE49-F238E27FC236}">
                    <a16:creationId xmlns:a16="http://schemas.microsoft.com/office/drawing/2014/main" id="{48A1367A-434A-4836-9E55-97FA197BA69E}"/>
                  </a:ext>
                </a:extLst>
              </p:cNvPr>
              <p:cNvPicPr/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075471" y="317277"/>
                <a:ext cx="627593" cy="50036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Рисунок 14" descr="https://www.ut.ee/sites/default/files/logos/logo_main_et.png">
                <a:extLst>
                  <a:ext uri="{FF2B5EF4-FFF2-40B4-BE49-F238E27FC236}">
                    <a16:creationId xmlns:a16="http://schemas.microsoft.com/office/drawing/2014/main" id="{EBC90CCB-8932-4E84-8AB9-B3970EDE561E}"/>
                  </a:ext>
                </a:extLst>
              </p:cNvPr>
              <p:cNvPicPr/>
              <p:nvPr/>
            </p:nvPicPr>
            <p:blipFill rotWithShape="1">
              <a:blip r:embed="rId8" cstate="print"/>
              <a:srcRect t="-13830" r="84507" b="1"/>
              <a:stretch/>
            </p:blipFill>
            <p:spPr bwMode="auto">
              <a:xfrm>
                <a:off x="10101254" y="246768"/>
                <a:ext cx="515917" cy="61448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Рисунок 15" descr="http://dovira.eu/images/jyu.png">
                <a:extLst>
                  <a:ext uri="{FF2B5EF4-FFF2-40B4-BE49-F238E27FC236}">
                    <a16:creationId xmlns:a16="http://schemas.microsoft.com/office/drawing/2014/main" id="{D8755CA3-C005-4CB7-B8D3-0A9ECC026288}"/>
                  </a:ext>
                </a:extLst>
              </p:cNvPr>
              <p:cNvPicPr/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276270" y="213072"/>
                <a:ext cx="326159" cy="60566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Image 234" descr="I:\RELATIONS INTERNATIONALES\COMMUNICATION\Logo\Logo-ECAM-EPMI-final-fond transparent.png">
                <a:extLst>
                  <a:ext uri="{FF2B5EF4-FFF2-40B4-BE49-F238E27FC236}">
                    <a16:creationId xmlns:a16="http://schemas.microsoft.com/office/drawing/2014/main" id="{EDFFBBC4-F6A8-4B97-8463-1FA7CC5A15DA}"/>
                  </a:ext>
                </a:extLst>
              </p:cNvPr>
              <p:cNvPicPr/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86352" y="319098"/>
                <a:ext cx="1535542" cy="523220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16F49B-8808-4339-BC04-7FC8D74129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46935" y="211978"/>
                <a:ext cx="713606" cy="711365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46CFCBC-ADB1-4B42-93EF-82DC48EA2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275631" y="241473"/>
                <a:ext cx="625072" cy="625072"/>
              </a:xfrm>
              <a:prstGeom prst="rect">
                <a:avLst/>
              </a:prstGeom>
              <a:grpFill/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38DAE58-5389-4947-9AD5-85F80BAB8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93221" y="246399"/>
                <a:ext cx="636991" cy="588265"/>
              </a:xfrm>
              <a:prstGeom prst="rect">
                <a:avLst/>
              </a:prstGeom>
              <a:grpFill/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551847C-8C85-4C26-9BA9-0204E6249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699287" y="255924"/>
                <a:ext cx="647367" cy="647367"/>
              </a:xfrm>
              <a:prstGeom prst="rect">
                <a:avLst/>
              </a:prstGeom>
              <a:grpFill/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63E9A20-FFA3-4EF4-A8CF-8A8DFA219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6121" y="268423"/>
                <a:ext cx="585517" cy="585517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1601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BC6248B5-4B0A-F73B-CD81-FC49122E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5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6370C-3133-4623-2D99-0CBA11C72A0C}"/>
              </a:ext>
            </a:extLst>
          </p:cNvPr>
          <p:cNvSpPr txBox="1"/>
          <p:nvPr/>
        </p:nvSpPr>
        <p:spPr>
          <a:xfrm>
            <a:off x="349231" y="1279570"/>
            <a:ext cx="11579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Кейс 3: Інститути Конфуція/ </a:t>
            </a:r>
            <a:r>
              <a:rPr lang="de-CH" sz="3600" b="1">
                <a:solidFill>
                  <a:srgbClr val="AB3611"/>
                </a:solidFill>
                <a:latin typeface="Calibri" panose="020F0502020204030204" pitchFamily="34" charset="0"/>
              </a:rPr>
              <a:t>Confucius Institutes</a:t>
            </a:r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,</a:t>
            </a:r>
            <a:r>
              <a:rPr lang="de-CH" sz="3600" b="1">
                <a:solidFill>
                  <a:srgbClr val="AB3611"/>
                </a:solidFill>
                <a:latin typeface="Calibri" panose="020F0502020204030204" pitchFamily="34" charset="0"/>
              </a:rPr>
              <a:t> CIs</a:t>
            </a:r>
            <a:endParaRPr lang="uk-UA" sz="3600" b="1">
              <a:solidFill>
                <a:srgbClr val="AB361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E9D084-98C9-762C-76A4-367C89E8BEF5}"/>
              </a:ext>
            </a:extLst>
          </p:cNvPr>
          <p:cNvSpPr txBox="1"/>
          <p:nvPr/>
        </p:nvSpPr>
        <p:spPr>
          <a:xfrm>
            <a:off x="349231" y="2000195"/>
            <a:ext cx="11412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>
                <a:latin typeface="Calibri" panose="020F0502020204030204" pitchFamily="34" charset="0"/>
                <a:cs typeface="Calibri" panose="020F0502020204030204" pitchFamily="34" charset="0"/>
              </a:rPr>
              <a:t>Широкомасштабна ініціатива яка демонструє успіх </a:t>
            </a:r>
            <a:r>
              <a:rPr lang="uk-UA" sz="2000" b="1">
                <a:latin typeface="Calibri" panose="020F0502020204030204" pitchFamily="34" charset="0"/>
                <a:cs typeface="Calibri" panose="020F0502020204030204" pitchFamily="34" charset="0"/>
              </a:rPr>
              <a:t>китайської «м’якої сили»* </a:t>
            </a:r>
            <a:r>
              <a:rPr lang="uk-UA" sz="2000">
                <a:latin typeface="Calibri" panose="020F0502020204030204" pitchFamily="34" charset="0"/>
                <a:cs typeface="Calibri" panose="020F0502020204030204" pitchFamily="34" charset="0"/>
              </a:rPr>
              <a:t>завдяки створенню </a:t>
            </a:r>
            <a:r>
              <a:rPr lang="ru-RU" sz="2000">
                <a:latin typeface="Calibri" panose="020F0502020204030204" pitchFamily="34" charset="0"/>
                <a:cs typeface="Calibri" panose="020F0502020204030204" pitchFamily="34" charset="0"/>
              </a:rPr>
              <a:t>ентузіазму щодо вивчення китайської мови за кордоном</a:t>
            </a:r>
            <a:endParaRPr lang="uk-UA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E4739-6009-B0D0-448B-B55B37D506BA}"/>
              </a:ext>
            </a:extLst>
          </p:cNvPr>
          <p:cNvSpPr txBox="1"/>
          <p:nvPr/>
        </p:nvSpPr>
        <p:spPr>
          <a:xfrm>
            <a:off x="7281644" y="5578430"/>
            <a:ext cx="47649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>
                <a:solidFill>
                  <a:srgbClr val="AB36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м’яка сила </a:t>
            </a:r>
            <a:r>
              <a:rPr lang="uk-UA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ru-RU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здатність впливати на інших для досягнення бажаних результатів через залучення, а не примус чи оплату</a:t>
            </a:r>
            <a:endParaRPr lang="uk-U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C33F4-FFB9-0CF8-7109-506306C4B31A}"/>
              </a:ext>
            </a:extLst>
          </p:cNvPr>
          <p:cNvSpPr txBox="1"/>
          <p:nvPr/>
        </p:nvSpPr>
        <p:spPr>
          <a:xfrm>
            <a:off x="388535" y="2782375"/>
            <a:ext cx="115013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>
                <a:latin typeface="Calibri" panose="020F0502020204030204" pitchFamily="34" charset="0"/>
                <a:cs typeface="Calibri" panose="020F0502020204030204" pitchFamily="34" charset="0"/>
              </a:rPr>
              <a:t>Національна асоціація вчених США, </a:t>
            </a:r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NAS</a:t>
            </a:r>
            <a:r>
              <a:rPr lang="uk-UA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>
                <a:latin typeface="Calibri" panose="020F0502020204030204" pitchFamily="34" charset="0"/>
                <a:cs typeface="Calibri" panose="020F0502020204030204" pitchFamily="34" charset="0"/>
              </a:rPr>
              <a:t>(2017 і далі), НАТО, :</a:t>
            </a:r>
          </a:p>
          <a:p>
            <a:r>
              <a:rPr lang="uk-UA" sz="2000">
                <a:latin typeface="Calibri" panose="020F0502020204030204" pitchFamily="34" charset="0"/>
                <a:cs typeface="Calibri" panose="020F0502020204030204" pitchFamily="34" charset="0"/>
              </a:rPr>
              <a:t>Підозра або підхід "краще перестрахуватися, ніж шкодувати". </a:t>
            </a:r>
          </a:p>
          <a:p>
            <a:r>
              <a:rPr lang="uk-UA" sz="2000">
                <a:latin typeface="Calibri" panose="020F0502020204030204" pitchFamily="34" charset="0"/>
                <a:cs typeface="Calibri" panose="020F0502020204030204" pitchFamily="34" charset="0"/>
              </a:rPr>
              <a:t>Причини занепокоєння – проблеми 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>
                <a:latin typeface="Calibri" panose="020F0502020204030204" pitchFamily="34" charset="0"/>
                <a:cs typeface="Calibri" panose="020F0502020204030204" pitchFamily="34" charset="0"/>
              </a:rPr>
              <a:t>інтелектуальною свободою, яка порушується цензурой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>
                <a:latin typeface="Calibri" panose="020F0502020204030204" pitchFamily="34" charset="0"/>
                <a:cs typeface="Calibri" panose="020F0502020204030204" pitchFamily="34" charset="0"/>
              </a:rPr>
              <a:t>прозорістю діяльності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>
                <a:latin typeface="Calibri" panose="020F0502020204030204" pitchFamily="34" charset="0"/>
                <a:cs typeface="Calibri" panose="020F0502020204030204" pitchFamily="34" charset="0"/>
              </a:rPr>
              <a:t>заплутаністю цілей: </a:t>
            </a:r>
            <a:r>
              <a:rPr lang="uk-UA" sz="2000" b="1"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ru-RU" sz="2000" b="1" i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підрив академічної свободи в приймаючих університетах, (2) участь в промисловому та військовому шпигунстві, (3) стеження за китайськими студентами за кордоном, (4) спроб просувати політичні плани китайського уряду щодо суперечливих питань</a:t>
            </a:r>
            <a:endParaRPr lang="uk-UA" sz="2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F150C-8661-434C-2256-29F70EBA2969}"/>
              </a:ext>
            </a:extLst>
          </p:cNvPr>
          <p:cNvSpPr txBox="1"/>
          <p:nvPr/>
        </p:nvSpPr>
        <p:spPr>
          <a:xfrm>
            <a:off x="145409" y="6186622"/>
            <a:ext cx="7592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/>
              <a:t>https://www.nas.org/reports/after-confucius-institutes/full-report</a:t>
            </a:r>
            <a:endParaRPr lang="uk-U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899F5F-DE20-7C28-6A84-3F8923ED305F}"/>
              </a:ext>
            </a:extLst>
          </p:cNvPr>
          <p:cNvSpPr txBox="1"/>
          <p:nvPr/>
        </p:nvSpPr>
        <p:spPr>
          <a:xfrm>
            <a:off x="145409" y="5742996"/>
            <a:ext cx="6509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/>
              <a:t>https://en.wikipedia.org/wiki/Criticism_of_Confucius_Institutes</a:t>
            </a:r>
            <a:endParaRPr lang="uk-UA"/>
          </a:p>
        </p:txBody>
      </p:sp>
      <p:pic>
        <p:nvPicPr>
          <p:cNvPr id="4098" name="Picture 2" descr="The logic behind China's anti-corruption drive | South China Morning Post">
            <a:extLst>
              <a:ext uri="{FF2B5EF4-FFF2-40B4-BE49-F238E27FC236}">
                <a16:creationId xmlns:a16="http://schemas.microsoft.com/office/drawing/2014/main" id="{46CC204C-E39F-82AD-C523-9DDB698D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411" y="2456272"/>
            <a:ext cx="2684501" cy="178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7">
            <a:extLst>
              <a:ext uri="{FF2B5EF4-FFF2-40B4-BE49-F238E27FC236}">
                <a16:creationId xmlns:a16="http://schemas.microsoft.com/office/drawing/2014/main" id="{8E70F063-CB4C-9A84-D59A-0B721FFFB4A7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b="1" dirty="0" smtClean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 </a:t>
            </a:r>
            <a:r>
              <a:rPr lang="uk-UA" sz="2400" b="1" dirty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використовується культура як зброя?</a:t>
            </a:r>
            <a:endParaRPr lang="uk-UA" sz="2400" b="1" dirty="0">
              <a:solidFill>
                <a:srgbClr val="AB361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73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D5CE4-334A-386D-FDDE-498D61BA3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9976A-0023-9B8E-6EFF-BE7265F46F5F}"/>
              </a:ext>
            </a:extLst>
          </p:cNvPr>
          <p:cNvSpPr txBox="1"/>
          <p:nvPr/>
        </p:nvSpPr>
        <p:spPr>
          <a:xfrm>
            <a:off x="151546" y="3971573"/>
            <a:ext cx="11669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>
                <a:solidFill>
                  <a:srgbClr val="AB36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Чи стає культура мішенню для війни?</a:t>
            </a:r>
            <a:endParaRPr lang="uk-UA" sz="3600" b="1">
              <a:solidFill>
                <a:srgbClr val="AB3611"/>
              </a:solidFill>
            </a:endParaRPr>
          </a:p>
        </p:txBody>
      </p:sp>
      <p:sp>
        <p:nvSpPr>
          <p:cNvPr id="6" name="Объект 17">
            <a:extLst>
              <a:ext uri="{FF2B5EF4-FFF2-40B4-BE49-F238E27FC236}">
                <a16:creationId xmlns:a16="http://schemas.microsoft.com/office/drawing/2014/main" id="{F80A959B-BEDD-4311-5FAD-26DF76E940D7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Гібридні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загрози: нова реальність, де небезпеки немає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2C5529-D50A-197C-2391-07BD53943BF2}"/>
              </a:ext>
            </a:extLst>
          </p:cNvPr>
          <p:cNvSpPr txBox="1"/>
          <p:nvPr/>
        </p:nvSpPr>
        <p:spPr>
          <a:xfrm>
            <a:off x="261457" y="1974993"/>
            <a:ext cx="116690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>
                <a:solidFill>
                  <a:srgbClr val="AB36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Чи стає соціум мішенню для війни?</a:t>
            </a:r>
            <a:endParaRPr lang="uk-UA" sz="3600" b="1">
              <a:solidFill>
                <a:srgbClr val="AB36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71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DEC081-3E19-4C92-5BE3-4A27B3025433}"/>
              </a:ext>
            </a:extLst>
          </p:cNvPr>
          <p:cNvSpPr txBox="1"/>
          <p:nvPr/>
        </p:nvSpPr>
        <p:spPr>
          <a:xfrm>
            <a:off x="268447" y="1211595"/>
            <a:ext cx="879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Культурні домени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BF5D04-A27E-27E7-0B81-904EF634C82A}"/>
              </a:ext>
            </a:extLst>
          </p:cNvPr>
          <p:cNvSpPr txBox="1"/>
          <p:nvPr/>
        </p:nvSpPr>
        <p:spPr>
          <a:xfrm>
            <a:off x="7256477" y="1857926"/>
            <a:ext cx="4019879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800" b="1" i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Культура</a:t>
            </a:r>
            <a:r>
              <a:rPr lang="uk-UA" sz="2800" b="0" i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це (1) сукупність матеріальних і духовних </a:t>
            </a:r>
            <a:r>
              <a:rPr lang="uk-UA" sz="3600" b="1" i="0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цінностей</a:t>
            </a:r>
            <a:r>
              <a:rPr lang="uk-UA" sz="2800" b="0" i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створених людством протягом його історії </a:t>
            </a:r>
          </a:p>
        </p:txBody>
      </p:sp>
      <p:pic>
        <p:nvPicPr>
          <p:cNvPr id="2050" name="Picture 2" descr="Про Україну – Навчання в Україні">
            <a:extLst>
              <a:ext uri="{FF2B5EF4-FFF2-40B4-BE49-F238E27FC236}">
                <a16:creationId xmlns:a16="http://schemas.microsoft.com/office/drawing/2014/main" id="{D3FC6466-3EC7-F8DA-6D22-E7652B7F1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534" y="4268353"/>
            <a:ext cx="4663069" cy="23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314471-2F50-0355-1E8E-6C36FB03BDB0}"/>
              </a:ext>
            </a:extLst>
          </p:cNvPr>
          <p:cNvSpPr txBox="1"/>
          <p:nvPr/>
        </p:nvSpPr>
        <p:spPr>
          <a:xfrm>
            <a:off x="404768" y="5000075"/>
            <a:ext cx="668392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800" b="1" i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Культура</a:t>
            </a:r>
            <a:r>
              <a:rPr lang="uk-UA" sz="2800" b="0" i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це (2) історично набутий набір </a:t>
            </a:r>
            <a:r>
              <a:rPr lang="uk-UA" sz="3600" b="1" i="0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правил</a:t>
            </a:r>
            <a:r>
              <a:rPr lang="uk-UA" sz="2800" b="0" i="0">
                <a:solidFill>
                  <a:srgbClr val="4D51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усередині соціуму для його збереження та гармонізації</a:t>
            </a:r>
            <a:endParaRPr lang="uk-UA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2" name="Picture 4" descr="Про Україну – Навчання в Україні">
            <a:extLst>
              <a:ext uri="{FF2B5EF4-FFF2-40B4-BE49-F238E27FC236}">
                <a16:creationId xmlns:a16="http://schemas.microsoft.com/office/drawing/2014/main" id="{D05BA377-E98D-6951-358B-773E11EC8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68" y="2417828"/>
            <a:ext cx="6328919" cy="229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17">
            <a:extLst>
              <a:ext uri="{FF2B5EF4-FFF2-40B4-BE49-F238E27FC236}">
                <a16:creationId xmlns:a16="http://schemas.microsoft.com/office/drawing/2014/main" id="{BED8CD44-A961-539E-A9CD-F2B753BD63F1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Культурні домени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11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DEC081-3E19-4C92-5BE3-4A27B3025433}"/>
              </a:ext>
            </a:extLst>
          </p:cNvPr>
          <p:cNvSpPr txBox="1"/>
          <p:nvPr/>
        </p:nvSpPr>
        <p:spPr>
          <a:xfrm>
            <a:off x="268447" y="1211595"/>
            <a:ext cx="879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Культурні домени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D6FED-5B2A-7A3D-3D55-521419B3FD51}"/>
              </a:ext>
            </a:extLst>
          </p:cNvPr>
          <p:cNvSpPr txBox="1"/>
          <p:nvPr/>
        </p:nvSpPr>
        <p:spPr>
          <a:xfrm>
            <a:off x="8258712" y="4942510"/>
            <a:ext cx="3602111" cy="1290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просувати культуру як засіб створення </a:t>
            </a:r>
            <a:r>
              <a:rPr lang="uk-UA" sz="2800" b="1">
                <a:solidFill>
                  <a:srgbClr val="AB36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привабливого іміджу за кордоном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442EE-6BCA-C9ED-FF40-1AC19698F3FF}"/>
              </a:ext>
            </a:extLst>
          </p:cNvPr>
          <p:cNvSpPr txBox="1"/>
          <p:nvPr/>
        </p:nvSpPr>
        <p:spPr>
          <a:xfrm>
            <a:off x="2695756" y="1981385"/>
            <a:ext cx="6800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Вразливість культурного домену</a:t>
            </a:r>
            <a:endParaRPr lang="uk-UA" sz="3600" b="1">
              <a:solidFill>
                <a:srgbClr val="40404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A7C5D-47F8-AE49-9A3D-0EEEC05AE590}"/>
              </a:ext>
            </a:extLst>
          </p:cNvPr>
          <p:cNvSpPr txBox="1"/>
          <p:nvPr/>
        </p:nvSpPr>
        <p:spPr>
          <a:xfrm>
            <a:off x="2996553" y="2751175"/>
            <a:ext cx="6198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Взаємовідносини культури та держави</a:t>
            </a:r>
            <a:endParaRPr lang="uk-UA" sz="2800">
              <a:solidFill>
                <a:srgbClr val="4040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A30A3-80FC-220B-470D-BCED57E70C62}"/>
              </a:ext>
            </a:extLst>
          </p:cNvPr>
          <p:cNvSpPr txBox="1"/>
          <p:nvPr/>
        </p:nvSpPr>
        <p:spPr>
          <a:xfrm>
            <a:off x="253858" y="3397854"/>
            <a:ext cx="3466410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2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внутрішнє культурне державництво </a:t>
            </a:r>
          </a:p>
        </p:txBody>
      </p:sp>
      <p:pic>
        <p:nvPicPr>
          <p:cNvPr id="1026" name="Picture 2" descr="10 symbols of Ukrainian statehood and its ancient history">
            <a:extLst>
              <a:ext uri="{FF2B5EF4-FFF2-40B4-BE49-F238E27FC236}">
                <a16:creationId xmlns:a16="http://schemas.microsoft.com/office/drawing/2014/main" id="{654A6C25-CBFF-CF87-AE5D-8F4B1D774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972" y="3218615"/>
            <a:ext cx="6064817" cy="341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16BA2-969C-7317-1ED8-6876B66B5C24}"/>
              </a:ext>
            </a:extLst>
          </p:cNvPr>
          <p:cNvSpPr txBox="1"/>
          <p:nvPr/>
        </p:nvSpPr>
        <p:spPr>
          <a:xfrm>
            <a:off x="253858" y="4521254"/>
            <a:ext cx="3336630" cy="188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18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використання культурних і цивілізаційних тем для визначення основних елементів </a:t>
            </a:r>
            <a:r>
              <a:rPr lang="uk-UA" sz="2800" b="1">
                <a:solidFill>
                  <a:srgbClr val="AB36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національної ідентичності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16C9C1-C305-0A69-2EAB-F2E3236CFD10}"/>
              </a:ext>
            </a:extLst>
          </p:cNvPr>
          <p:cNvSpPr txBox="1"/>
          <p:nvPr/>
        </p:nvSpPr>
        <p:spPr>
          <a:xfrm>
            <a:off x="8471734" y="3429000"/>
            <a:ext cx="3466410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28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зовнішнє культурне державництво </a:t>
            </a:r>
          </a:p>
        </p:txBody>
      </p:sp>
      <p:cxnSp>
        <p:nvCxnSpPr>
          <p:cNvPr id="13" name="Пряма зі стрілкою 12">
            <a:extLst>
              <a:ext uri="{FF2B5EF4-FFF2-40B4-BE49-F238E27FC236}">
                <a16:creationId xmlns:a16="http://schemas.microsoft.com/office/drawing/2014/main" id="{FE1E36B5-4F0B-8243-01D3-7CE24DC8A401}"/>
              </a:ext>
            </a:extLst>
          </p:cNvPr>
          <p:cNvCxnSpPr/>
          <p:nvPr/>
        </p:nvCxnSpPr>
        <p:spPr>
          <a:xfrm flipH="1">
            <a:off x="1795244" y="2627716"/>
            <a:ext cx="900512" cy="770138"/>
          </a:xfrm>
          <a:prstGeom prst="straightConnector1">
            <a:avLst/>
          </a:prstGeom>
          <a:ln w="31750" cap="rnd">
            <a:solidFill>
              <a:srgbClr val="AB361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596CD44-79B3-36DA-31F2-CA8F84A2E244}"/>
              </a:ext>
            </a:extLst>
          </p:cNvPr>
          <p:cNvCxnSpPr>
            <a:cxnSpLocks/>
          </p:cNvCxnSpPr>
          <p:nvPr/>
        </p:nvCxnSpPr>
        <p:spPr>
          <a:xfrm>
            <a:off x="9304427" y="2627716"/>
            <a:ext cx="900512" cy="770138"/>
          </a:xfrm>
          <a:prstGeom prst="straightConnector1">
            <a:avLst/>
          </a:prstGeom>
          <a:ln w="31750" cap="rnd">
            <a:solidFill>
              <a:srgbClr val="AB361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17">
            <a:extLst>
              <a:ext uri="{FF2B5EF4-FFF2-40B4-BE49-F238E27FC236}">
                <a16:creationId xmlns:a16="http://schemas.microsoft.com/office/drawing/2014/main" id="{D8F00B78-910C-4001-C5C0-E45024215570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76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Харків — столиця України. Пояснюємо, чому це радянський міф">
            <a:extLst>
              <a:ext uri="{FF2B5EF4-FFF2-40B4-BE49-F238E27FC236}">
                <a16:creationId xmlns:a16="http://schemas.microsoft.com/office/drawing/2014/main" id="{04501C48-CB7B-DA48-1F59-BBA9D9E8B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019" y="4634700"/>
            <a:ext cx="3108589" cy="20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Інформаційні війни. Битва за борщ - Галичина">
            <a:extLst>
              <a:ext uri="{FF2B5EF4-FFF2-40B4-BE49-F238E27FC236}">
                <a16:creationId xmlns:a16="http://schemas.microsoft.com/office/drawing/2014/main" id="{D6EAC692-818D-0070-3B13-AC5D4BA5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7" y="2826477"/>
            <a:ext cx="2533191" cy="13319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Щедрик» проти «русского міра»: у Києві відбулась прем'єра документальної  стрічки - Вечірній Київ">
            <a:extLst>
              <a:ext uri="{FF2B5EF4-FFF2-40B4-BE49-F238E27FC236}">
                <a16:creationId xmlns:a16="http://schemas.microsoft.com/office/drawing/2014/main" id="{B4B39FC1-E782-BA11-23C4-CC8239D2E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56" y="4709261"/>
            <a:ext cx="3562430" cy="20038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удинок &quot;Слово&quot;: как прошла премьера в Харькове">
            <a:extLst>
              <a:ext uri="{FF2B5EF4-FFF2-40B4-BE49-F238E27FC236}">
                <a16:creationId xmlns:a16="http://schemas.microsoft.com/office/drawing/2014/main" id="{C967C794-4B7D-F649-7E4D-851EBFD5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017" y="1863602"/>
            <a:ext cx="2986087" cy="29860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DEC081-3E19-4C92-5BE3-4A27B3025433}"/>
              </a:ext>
            </a:extLst>
          </p:cNvPr>
          <p:cNvSpPr txBox="1"/>
          <p:nvPr/>
        </p:nvSpPr>
        <p:spPr>
          <a:xfrm>
            <a:off x="268447" y="1211595"/>
            <a:ext cx="879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Культурні домени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4442EE-6BCA-C9ED-FF40-1AC19698F3FF}"/>
              </a:ext>
            </a:extLst>
          </p:cNvPr>
          <p:cNvSpPr txBox="1"/>
          <p:nvPr/>
        </p:nvSpPr>
        <p:spPr>
          <a:xfrm>
            <a:off x="10297722" y="1269980"/>
            <a:ext cx="1571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кейси</a:t>
            </a:r>
            <a:endParaRPr lang="uk-UA" sz="3600" b="1">
              <a:solidFill>
                <a:srgbClr val="404040"/>
              </a:solidFill>
            </a:endParaRPr>
          </a:p>
        </p:txBody>
      </p:sp>
      <p:pic>
        <p:nvPicPr>
          <p:cNvPr id="2050" name="Picture 2" descr="Шароварщина в етнічній моді: як її нав'язали українцям та як від неї  позбавитися">
            <a:extLst>
              <a:ext uri="{FF2B5EF4-FFF2-40B4-BE49-F238E27FC236}">
                <a16:creationId xmlns:a16="http://schemas.microsoft.com/office/drawing/2014/main" id="{5A23F10F-5B8F-7BFA-54DE-39C2FD509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1"/>
          <a:stretch/>
        </p:blipFill>
        <p:spPr bwMode="auto">
          <a:xfrm>
            <a:off x="254806" y="4729281"/>
            <a:ext cx="3402794" cy="20038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AE96A3-AE5C-6144-6D40-856D8B50E3EB}"/>
              </a:ext>
            </a:extLst>
          </p:cNvPr>
          <p:cNvSpPr txBox="1"/>
          <p:nvPr/>
        </p:nvSpPr>
        <p:spPr>
          <a:xfrm>
            <a:off x="268447" y="4149800"/>
            <a:ext cx="3140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Шароварщина</a:t>
            </a:r>
            <a:endParaRPr lang="uk-UA" sz="2400" b="1">
              <a:solidFill>
                <a:srgbClr val="40404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60D9CC-051F-4A69-0D05-25638E8C52BC}"/>
              </a:ext>
            </a:extLst>
          </p:cNvPr>
          <p:cNvSpPr txBox="1"/>
          <p:nvPr/>
        </p:nvSpPr>
        <p:spPr>
          <a:xfrm>
            <a:off x="268447" y="6260068"/>
            <a:ext cx="2474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900"/>
              <a:t>https://slukh.media/texts/ukrainian-national-clothes-under-soviet/</a:t>
            </a:r>
          </a:p>
        </p:txBody>
      </p:sp>
      <p:pic>
        <p:nvPicPr>
          <p:cNvPr id="2056" name="Picture 8" descr="Трансляція заходу «Хто такий Шевельов і чому Харків пʼятий». - YouTube">
            <a:extLst>
              <a:ext uri="{FF2B5EF4-FFF2-40B4-BE49-F238E27FC236}">
                <a16:creationId xmlns:a16="http://schemas.microsoft.com/office/drawing/2014/main" id="{5DD0898B-BE8F-3808-C51A-52AC39788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53" y="1236570"/>
            <a:ext cx="6096000" cy="3429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нига про нашу епоху. І про кожного з нас | Історична правда">
            <a:extLst>
              <a:ext uri="{FF2B5EF4-FFF2-40B4-BE49-F238E27FC236}">
                <a16:creationId xmlns:a16="http://schemas.microsoft.com/office/drawing/2014/main" id="{EE33521F-647B-3888-9625-0B5AA63E1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241" y="4611465"/>
            <a:ext cx="3191346" cy="208501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09E9DA0-C14F-39B3-1761-F6A0B7636D22}"/>
              </a:ext>
            </a:extLst>
          </p:cNvPr>
          <p:cNvSpPr txBox="1"/>
          <p:nvPr/>
        </p:nvSpPr>
        <p:spPr>
          <a:xfrm>
            <a:off x="10483524" y="4908658"/>
            <a:ext cx="1478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uk-UA" sz="24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Боротьба за Стуса - 2020</a:t>
            </a:r>
            <a:endParaRPr lang="uk-UA" sz="2400" b="1">
              <a:solidFill>
                <a:srgbClr val="40404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76CF3-88D0-4F2D-7BAF-A8C5BDBD470E}"/>
              </a:ext>
            </a:extLst>
          </p:cNvPr>
          <p:cNvSpPr txBox="1"/>
          <p:nvPr/>
        </p:nvSpPr>
        <p:spPr>
          <a:xfrm>
            <a:off x="6846724" y="4806467"/>
            <a:ext cx="15674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Перша столиця?</a:t>
            </a:r>
            <a:endParaRPr lang="uk-UA" sz="2400" b="1">
              <a:solidFill>
                <a:srgbClr val="40404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B95498-D428-88AE-B7BB-C0CB89A87A03}"/>
              </a:ext>
            </a:extLst>
          </p:cNvPr>
          <p:cNvSpPr txBox="1"/>
          <p:nvPr/>
        </p:nvSpPr>
        <p:spPr>
          <a:xfrm>
            <a:off x="268447" y="2180626"/>
            <a:ext cx="18120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Чий борщ?</a:t>
            </a:r>
            <a:endParaRPr lang="uk-UA" sz="2400" b="1">
              <a:solidFill>
                <a:srgbClr val="404040"/>
              </a:solidFill>
            </a:endParaRPr>
          </a:p>
        </p:txBody>
      </p:sp>
      <p:sp>
        <p:nvSpPr>
          <p:cNvPr id="8" name="Объект 17">
            <a:extLst>
              <a:ext uri="{FF2B5EF4-FFF2-40B4-BE49-F238E27FC236}">
                <a16:creationId xmlns:a16="http://schemas.microsoft.com/office/drawing/2014/main" id="{FA56944E-877E-8107-AC28-D33A224838C1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7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13ED48-158D-70C4-1AF8-AE5CD122D83E}"/>
              </a:ext>
            </a:extLst>
          </p:cNvPr>
          <p:cNvSpPr txBox="1"/>
          <p:nvPr/>
        </p:nvSpPr>
        <p:spPr>
          <a:xfrm>
            <a:off x="385894" y="3283112"/>
            <a:ext cx="115684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>
                <a:solidFill>
                  <a:srgbClr val="AB36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Далі буде…</a:t>
            </a:r>
            <a:endParaRPr lang="uk-UA" sz="6600">
              <a:solidFill>
                <a:srgbClr val="AB36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9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05A674E-B907-1379-F890-323E598E3A97}"/>
              </a:ext>
            </a:extLst>
          </p:cNvPr>
          <p:cNvSpPr txBox="1"/>
          <p:nvPr/>
        </p:nvSpPr>
        <p:spPr>
          <a:xfrm>
            <a:off x="7264864" y="5461645"/>
            <a:ext cx="4710825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Стратегічні ГРАНД-наративи впливають на цільову аудиторію через </a:t>
            </a:r>
            <a:r>
              <a:rPr lang="uk-UA" sz="2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фрейми</a:t>
            </a:r>
            <a:r>
              <a:rPr lang="uk-UA" sz="2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сценарії (конкретні історії</a:t>
            </a:r>
            <a:r>
              <a:rPr lang="uk-UA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uk-UA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99333E-24F2-A917-7A58-BD1FF4C3BF18}"/>
              </a:ext>
            </a:extLst>
          </p:cNvPr>
          <p:cNvSpPr txBox="1"/>
          <p:nvPr/>
        </p:nvSpPr>
        <p:spPr>
          <a:xfrm>
            <a:off x="268447" y="1211595"/>
            <a:ext cx="11707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AB3611"/>
                </a:solidFill>
                <a:latin typeface="Calibri" panose="020F0502020204030204" pitchFamily="34" charset="0"/>
              </a:rPr>
              <a:t>Інформаційно-культурні інструменти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C753E7-F0C9-DFE6-D431-E01E57305A84}"/>
              </a:ext>
            </a:extLst>
          </p:cNvPr>
          <p:cNvSpPr txBox="1"/>
          <p:nvPr/>
        </p:nvSpPr>
        <p:spPr>
          <a:xfrm>
            <a:off x="6220273" y="1981383"/>
            <a:ext cx="5643693" cy="2124000"/>
          </a:xfrm>
          <a:prstGeom prst="rect">
            <a:avLst/>
          </a:prstGeom>
          <a:noFill/>
          <a:ln w="28575">
            <a:solidFill>
              <a:srgbClr val="404040"/>
            </a:solidFill>
          </a:ln>
        </p:spPr>
        <p:txBody>
          <a:bodyPr wrap="square">
            <a:spAutoFit/>
          </a:bodyPr>
          <a:lstStyle/>
          <a:p>
            <a:endParaRPr lang="uk-UA" sz="8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uk-UA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навмисний </a:t>
            </a:r>
            <a:r>
              <a:rPr lang="uk-UA" sz="24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когнітивний конструкт </a:t>
            </a:r>
            <a:r>
              <a:rPr lang="uk-UA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об’єднання груп людей і формування спільного погляду на колективну історію та бажану мету на майбутнє </a:t>
            </a:r>
            <a:endParaRPr lang="uk-UA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CF3C46-D825-AC91-D5E7-A8DFBC4B0F45}"/>
              </a:ext>
            </a:extLst>
          </p:cNvPr>
          <p:cNvSpPr txBox="1"/>
          <p:nvPr/>
        </p:nvSpPr>
        <p:spPr>
          <a:xfrm>
            <a:off x="8292128" y="4474670"/>
            <a:ext cx="3378665" cy="646331"/>
          </a:xfrm>
          <a:custGeom>
            <a:avLst/>
            <a:gdLst>
              <a:gd name="connsiteX0" fmla="*/ 0 w 3378665"/>
              <a:gd name="connsiteY0" fmla="*/ 0 h 646331"/>
              <a:gd name="connsiteX1" fmla="*/ 3378665 w 3378665"/>
              <a:gd name="connsiteY1" fmla="*/ 0 h 646331"/>
              <a:gd name="connsiteX2" fmla="*/ 3378665 w 3378665"/>
              <a:gd name="connsiteY2" fmla="*/ 646331 h 646331"/>
              <a:gd name="connsiteX3" fmla="*/ 0 w 3378665"/>
              <a:gd name="connsiteY3" fmla="*/ 646331 h 646331"/>
              <a:gd name="connsiteX4" fmla="*/ 0 w 337866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8665" h="646331" fill="none" extrusionOk="0">
                <a:moveTo>
                  <a:pt x="0" y="0"/>
                </a:moveTo>
                <a:cubicBezTo>
                  <a:pt x="1051681" y="-6396"/>
                  <a:pt x="2592227" y="92626"/>
                  <a:pt x="3378665" y="0"/>
                </a:cubicBezTo>
                <a:cubicBezTo>
                  <a:pt x="3342202" y="278782"/>
                  <a:pt x="3326480" y="441096"/>
                  <a:pt x="3378665" y="646331"/>
                </a:cubicBezTo>
                <a:cubicBezTo>
                  <a:pt x="2144531" y="673209"/>
                  <a:pt x="365470" y="524378"/>
                  <a:pt x="0" y="646331"/>
                </a:cubicBezTo>
                <a:cubicBezTo>
                  <a:pt x="50090" y="390999"/>
                  <a:pt x="-14368" y="72813"/>
                  <a:pt x="0" y="0"/>
                </a:cubicBezTo>
                <a:close/>
              </a:path>
              <a:path w="3378665" h="646331" stroke="0" extrusionOk="0">
                <a:moveTo>
                  <a:pt x="0" y="0"/>
                </a:moveTo>
                <a:cubicBezTo>
                  <a:pt x="640034" y="-120657"/>
                  <a:pt x="2585756" y="104032"/>
                  <a:pt x="3378665" y="0"/>
                </a:cubicBezTo>
                <a:cubicBezTo>
                  <a:pt x="3383131" y="272508"/>
                  <a:pt x="3364146" y="573859"/>
                  <a:pt x="3378665" y="646331"/>
                </a:cubicBezTo>
                <a:cubicBezTo>
                  <a:pt x="2222944" y="622043"/>
                  <a:pt x="1089739" y="668008"/>
                  <a:pt x="0" y="646331"/>
                </a:cubicBezTo>
                <a:cubicBezTo>
                  <a:pt x="14570" y="570868"/>
                  <a:pt x="1739" y="243044"/>
                  <a:pt x="0" y="0"/>
                </a:cubicBezTo>
                <a:close/>
              </a:path>
            </a:pathLst>
          </a:custGeom>
          <a:solidFill>
            <a:srgbClr val="F8CAB6"/>
          </a:solidFill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41060617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uk-UA" b="1">
                <a:latin typeface="Cavolini" panose="020B0502040204020203" pitchFamily="66" charset="0"/>
                <a:cs typeface="Cavolini" panose="020B0502040204020203" pitchFamily="66" charset="0"/>
              </a:rPr>
              <a:t>ізраїльська "земля обітованна"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033C37-0D9F-1666-1399-C68019A4567B}"/>
              </a:ext>
            </a:extLst>
          </p:cNvPr>
          <p:cNvSpPr txBox="1"/>
          <p:nvPr/>
        </p:nvSpPr>
        <p:spPr>
          <a:xfrm>
            <a:off x="357292" y="4474670"/>
            <a:ext cx="3135533" cy="369332"/>
          </a:xfrm>
          <a:custGeom>
            <a:avLst/>
            <a:gdLst>
              <a:gd name="connsiteX0" fmla="*/ 0 w 3135533"/>
              <a:gd name="connsiteY0" fmla="*/ 0 h 369332"/>
              <a:gd name="connsiteX1" fmla="*/ 658462 w 3135533"/>
              <a:gd name="connsiteY1" fmla="*/ 0 h 369332"/>
              <a:gd name="connsiteX2" fmla="*/ 1254213 w 3135533"/>
              <a:gd name="connsiteY2" fmla="*/ 0 h 369332"/>
              <a:gd name="connsiteX3" fmla="*/ 1849964 w 3135533"/>
              <a:gd name="connsiteY3" fmla="*/ 0 h 369332"/>
              <a:gd name="connsiteX4" fmla="*/ 2508426 w 3135533"/>
              <a:gd name="connsiteY4" fmla="*/ 0 h 369332"/>
              <a:gd name="connsiteX5" fmla="*/ 3135533 w 3135533"/>
              <a:gd name="connsiteY5" fmla="*/ 0 h 369332"/>
              <a:gd name="connsiteX6" fmla="*/ 3135533 w 3135533"/>
              <a:gd name="connsiteY6" fmla="*/ 369332 h 369332"/>
              <a:gd name="connsiteX7" fmla="*/ 2571137 w 3135533"/>
              <a:gd name="connsiteY7" fmla="*/ 369332 h 369332"/>
              <a:gd name="connsiteX8" fmla="*/ 1944030 w 3135533"/>
              <a:gd name="connsiteY8" fmla="*/ 369332 h 369332"/>
              <a:gd name="connsiteX9" fmla="*/ 1348279 w 3135533"/>
              <a:gd name="connsiteY9" fmla="*/ 369332 h 369332"/>
              <a:gd name="connsiteX10" fmla="*/ 658462 w 3135533"/>
              <a:gd name="connsiteY10" fmla="*/ 369332 h 369332"/>
              <a:gd name="connsiteX11" fmla="*/ 0 w 3135533"/>
              <a:gd name="connsiteY11" fmla="*/ 369332 h 369332"/>
              <a:gd name="connsiteX12" fmla="*/ 0 w 3135533"/>
              <a:gd name="connsiteY12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5533" h="369332" fill="none" extrusionOk="0">
                <a:moveTo>
                  <a:pt x="0" y="0"/>
                </a:moveTo>
                <a:cubicBezTo>
                  <a:pt x="236361" y="7957"/>
                  <a:pt x="430550" y="20498"/>
                  <a:pt x="658462" y="0"/>
                </a:cubicBezTo>
                <a:cubicBezTo>
                  <a:pt x="886374" y="-20498"/>
                  <a:pt x="1112672" y="-1102"/>
                  <a:pt x="1254213" y="0"/>
                </a:cubicBezTo>
                <a:cubicBezTo>
                  <a:pt x="1395754" y="1102"/>
                  <a:pt x="1556072" y="-10233"/>
                  <a:pt x="1849964" y="0"/>
                </a:cubicBezTo>
                <a:cubicBezTo>
                  <a:pt x="2143856" y="10233"/>
                  <a:pt x="2179536" y="7521"/>
                  <a:pt x="2508426" y="0"/>
                </a:cubicBezTo>
                <a:cubicBezTo>
                  <a:pt x="2837316" y="-7521"/>
                  <a:pt x="2957806" y="-25201"/>
                  <a:pt x="3135533" y="0"/>
                </a:cubicBezTo>
                <a:cubicBezTo>
                  <a:pt x="3138229" y="173394"/>
                  <a:pt x="3136876" y="250915"/>
                  <a:pt x="3135533" y="369332"/>
                </a:cubicBezTo>
                <a:cubicBezTo>
                  <a:pt x="2932750" y="393460"/>
                  <a:pt x="2765405" y="341374"/>
                  <a:pt x="2571137" y="369332"/>
                </a:cubicBezTo>
                <a:cubicBezTo>
                  <a:pt x="2376869" y="397290"/>
                  <a:pt x="2200777" y="357324"/>
                  <a:pt x="1944030" y="369332"/>
                </a:cubicBezTo>
                <a:cubicBezTo>
                  <a:pt x="1687283" y="381340"/>
                  <a:pt x="1602498" y="383497"/>
                  <a:pt x="1348279" y="369332"/>
                </a:cubicBezTo>
                <a:cubicBezTo>
                  <a:pt x="1094060" y="355167"/>
                  <a:pt x="921153" y="382901"/>
                  <a:pt x="658462" y="369332"/>
                </a:cubicBezTo>
                <a:cubicBezTo>
                  <a:pt x="395771" y="355763"/>
                  <a:pt x="299994" y="388967"/>
                  <a:pt x="0" y="369332"/>
                </a:cubicBezTo>
                <a:cubicBezTo>
                  <a:pt x="3571" y="262333"/>
                  <a:pt x="10698" y="157708"/>
                  <a:pt x="0" y="0"/>
                </a:cubicBezTo>
                <a:close/>
              </a:path>
              <a:path w="3135533" h="369332" stroke="0" extrusionOk="0">
                <a:moveTo>
                  <a:pt x="0" y="0"/>
                </a:moveTo>
                <a:cubicBezTo>
                  <a:pt x="285505" y="24586"/>
                  <a:pt x="393108" y="18827"/>
                  <a:pt x="658462" y="0"/>
                </a:cubicBezTo>
                <a:cubicBezTo>
                  <a:pt x="923816" y="-18827"/>
                  <a:pt x="1064907" y="14606"/>
                  <a:pt x="1348279" y="0"/>
                </a:cubicBezTo>
                <a:cubicBezTo>
                  <a:pt x="1631651" y="-14606"/>
                  <a:pt x="1663699" y="-28461"/>
                  <a:pt x="1975386" y="0"/>
                </a:cubicBezTo>
                <a:cubicBezTo>
                  <a:pt x="2287073" y="28461"/>
                  <a:pt x="2328254" y="-5118"/>
                  <a:pt x="2539782" y="0"/>
                </a:cubicBezTo>
                <a:cubicBezTo>
                  <a:pt x="2751310" y="5118"/>
                  <a:pt x="2944999" y="5152"/>
                  <a:pt x="3135533" y="0"/>
                </a:cubicBezTo>
                <a:cubicBezTo>
                  <a:pt x="3130102" y="127179"/>
                  <a:pt x="3147407" y="239208"/>
                  <a:pt x="3135533" y="369332"/>
                </a:cubicBezTo>
                <a:cubicBezTo>
                  <a:pt x="2856392" y="354681"/>
                  <a:pt x="2750668" y="345893"/>
                  <a:pt x="2571137" y="369332"/>
                </a:cubicBezTo>
                <a:cubicBezTo>
                  <a:pt x="2391606" y="392771"/>
                  <a:pt x="2287100" y="388633"/>
                  <a:pt x="2038096" y="369332"/>
                </a:cubicBezTo>
                <a:cubicBezTo>
                  <a:pt x="1789092" y="350031"/>
                  <a:pt x="1582283" y="366797"/>
                  <a:pt x="1379635" y="369332"/>
                </a:cubicBezTo>
                <a:cubicBezTo>
                  <a:pt x="1176987" y="371867"/>
                  <a:pt x="960640" y="377148"/>
                  <a:pt x="815239" y="369332"/>
                </a:cubicBezTo>
                <a:cubicBezTo>
                  <a:pt x="669838" y="361516"/>
                  <a:pt x="278519" y="388307"/>
                  <a:pt x="0" y="369332"/>
                </a:cubicBezTo>
                <a:cubicBezTo>
                  <a:pt x="4562" y="282350"/>
                  <a:pt x="9599" y="170565"/>
                  <a:pt x="0" y="0"/>
                </a:cubicBezTo>
                <a:close/>
              </a:path>
            </a:pathLst>
          </a:custGeom>
          <a:solidFill>
            <a:srgbClr val="F8CAB6"/>
          </a:solidFill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11241844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uk-UA" sz="1800" b="1">
                <a:effectLst/>
                <a:latin typeface="Cavolini" panose="020B0502040204020203" pitchFamily="66" charset="0"/>
                <a:ea typeface="Times New Roman" panose="02020603050405020304" pitchFamily="18" charset="0"/>
                <a:cs typeface="Cavolini" panose="020B0502040204020203" pitchFamily="66" charset="0"/>
              </a:rPr>
              <a:t>"</a:t>
            </a:r>
            <a:r>
              <a:rPr lang="uk-UA" b="1">
                <a:latin typeface="Cavolini" panose="020B0502040204020203" pitchFamily="66" charset="0"/>
                <a:cs typeface="Cavolini" panose="020B0502040204020203" pitchFamily="66" charset="0"/>
              </a:rPr>
              <a:t>американська мрія"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23FDA0-ABBA-9C0A-248F-3EE729FD1A37}"/>
              </a:ext>
            </a:extLst>
          </p:cNvPr>
          <p:cNvSpPr txBox="1"/>
          <p:nvPr/>
        </p:nvSpPr>
        <p:spPr>
          <a:xfrm>
            <a:off x="3985034" y="4458536"/>
            <a:ext cx="3466051" cy="646331"/>
          </a:xfrm>
          <a:custGeom>
            <a:avLst/>
            <a:gdLst>
              <a:gd name="connsiteX0" fmla="*/ 0 w 3466051"/>
              <a:gd name="connsiteY0" fmla="*/ 0 h 646331"/>
              <a:gd name="connsiteX1" fmla="*/ 612336 w 3466051"/>
              <a:gd name="connsiteY1" fmla="*/ 0 h 646331"/>
              <a:gd name="connsiteX2" fmla="*/ 1224671 w 3466051"/>
              <a:gd name="connsiteY2" fmla="*/ 0 h 646331"/>
              <a:gd name="connsiteX3" fmla="*/ 1698365 w 3466051"/>
              <a:gd name="connsiteY3" fmla="*/ 0 h 646331"/>
              <a:gd name="connsiteX4" fmla="*/ 2241380 w 3466051"/>
              <a:gd name="connsiteY4" fmla="*/ 0 h 646331"/>
              <a:gd name="connsiteX5" fmla="*/ 2715073 w 3466051"/>
              <a:gd name="connsiteY5" fmla="*/ 0 h 646331"/>
              <a:gd name="connsiteX6" fmla="*/ 3466051 w 3466051"/>
              <a:gd name="connsiteY6" fmla="*/ 0 h 646331"/>
              <a:gd name="connsiteX7" fmla="*/ 3466051 w 3466051"/>
              <a:gd name="connsiteY7" fmla="*/ 303776 h 646331"/>
              <a:gd name="connsiteX8" fmla="*/ 3466051 w 3466051"/>
              <a:gd name="connsiteY8" fmla="*/ 646331 h 646331"/>
              <a:gd name="connsiteX9" fmla="*/ 2957697 w 3466051"/>
              <a:gd name="connsiteY9" fmla="*/ 646331 h 646331"/>
              <a:gd name="connsiteX10" fmla="*/ 2345361 w 3466051"/>
              <a:gd name="connsiteY10" fmla="*/ 646331 h 646331"/>
              <a:gd name="connsiteX11" fmla="*/ 1837007 w 3466051"/>
              <a:gd name="connsiteY11" fmla="*/ 646331 h 646331"/>
              <a:gd name="connsiteX12" fmla="*/ 1224671 w 3466051"/>
              <a:gd name="connsiteY12" fmla="*/ 646331 h 646331"/>
              <a:gd name="connsiteX13" fmla="*/ 750978 w 3466051"/>
              <a:gd name="connsiteY13" fmla="*/ 646331 h 646331"/>
              <a:gd name="connsiteX14" fmla="*/ 0 w 3466051"/>
              <a:gd name="connsiteY14" fmla="*/ 646331 h 646331"/>
              <a:gd name="connsiteX15" fmla="*/ 0 w 3466051"/>
              <a:gd name="connsiteY15" fmla="*/ 336092 h 646331"/>
              <a:gd name="connsiteX16" fmla="*/ 0 w 3466051"/>
              <a:gd name="connsiteY1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466051" h="646331" fill="none" extrusionOk="0">
                <a:moveTo>
                  <a:pt x="0" y="0"/>
                </a:moveTo>
                <a:cubicBezTo>
                  <a:pt x="243487" y="-43246"/>
                  <a:pt x="393903" y="4195"/>
                  <a:pt x="612336" y="0"/>
                </a:cubicBezTo>
                <a:cubicBezTo>
                  <a:pt x="830769" y="-4195"/>
                  <a:pt x="944025" y="21774"/>
                  <a:pt x="1224671" y="0"/>
                </a:cubicBezTo>
                <a:cubicBezTo>
                  <a:pt x="1505318" y="-21774"/>
                  <a:pt x="1582443" y="14867"/>
                  <a:pt x="1698365" y="0"/>
                </a:cubicBezTo>
                <a:cubicBezTo>
                  <a:pt x="1814287" y="-14867"/>
                  <a:pt x="1979746" y="8895"/>
                  <a:pt x="2241380" y="0"/>
                </a:cubicBezTo>
                <a:cubicBezTo>
                  <a:pt x="2503014" y="-8895"/>
                  <a:pt x="2506417" y="30505"/>
                  <a:pt x="2715073" y="0"/>
                </a:cubicBezTo>
                <a:cubicBezTo>
                  <a:pt x="2923729" y="-30505"/>
                  <a:pt x="3177430" y="46073"/>
                  <a:pt x="3466051" y="0"/>
                </a:cubicBezTo>
                <a:cubicBezTo>
                  <a:pt x="3499543" y="148520"/>
                  <a:pt x="3452322" y="230096"/>
                  <a:pt x="3466051" y="303776"/>
                </a:cubicBezTo>
                <a:cubicBezTo>
                  <a:pt x="3479780" y="377456"/>
                  <a:pt x="3442833" y="559551"/>
                  <a:pt x="3466051" y="646331"/>
                </a:cubicBezTo>
                <a:cubicBezTo>
                  <a:pt x="3270090" y="651908"/>
                  <a:pt x="3140314" y="598859"/>
                  <a:pt x="2957697" y="646331"/>
                </a:cubicBezTo>
                <a:cubicBezTo>
                  <a:pt x="2775080" y="693803"/>
                  <a:pt x="2534335" y="584833"/>
                  <a:pt x="2345361" y="646331"/>
                </a:cubicBezTo>
                <a:cubicBezTo>
                  <a:pt x="2156387" y="707829"/>
                  <a:pt x="2010165" y="613231"/>
                  <a:pt x="1837007" y="646331"/>
                </a:cubicBezTo>
                <a:cubicBezTo>
                  <a:pt x="1663849" y="679431"/>
                  <a:pt x="1418256" y="609205"/>
                  <a:pt x="1224671" y="646331"/>
                </a:cubicBezTo>
                <a:cubicBezTo>
                  <a:pt x="1031086" y="683457"/>
                  <a:pt x="902407" y="632805"/>
                  <a:pt x="750978" y="646331"/>
                </a:cubicBezTo>
                <a:cubicBezTo>
                  <a:pt x="599549" y="659857"/>
                  <a:pt x="349405" y="569759"/>
                  <a:pt x="0" y="646331"/>
                </a:cubicBezTo>
                <a:cubicBezTo>
                  <a:pt x="-33591" y="534907"/>
                  <a:pt x="23645" y="459994"/>
                  <a:pt x="0" y="336092"/>
                </a:cubicBezTo>
                <a:cubicBezTo>
                  <a:pt x="-23645" y="212190"/>
                  <a:pt x="37519" y="97276"/>
                  <a:pt x="0" y="0"/>
                </a:cubicBezTo>
                <a:close/>
              </a:path>
              <a:path w="3466051" h="646331" stroke="0" extrusionOk="0">
                <a:moveTo>
                  <a:pt x="0" y="0"/>
                </a:moveTo>
                <a:cubicBezTo>
                  <a:pt x="175047" y="-53400"/>
                  <a:pt x="382807" y="29875"/>
                  <a:pt x="612336" y="0"/>
                </a:cubicBezTo>
                <a:cubicBezTo>
                  <a:pt x="841865" y="-29875"/>
                  <a:pt x="965891" y="32254"/>
                  <a:pt x="1259332" y="0"/>
                </a:cubicBezTo>
                <a:cubicBezTo>
                  <a:pt x="1552773" y="-32254"/>
                  <a:pt x="1635915" y="39815"/>
                  <a:pt x="1906328" y="0"/>
                </a:cubicBezTo>
                <a:cubicBezTo>
                  <a:pt x="2176741" y="-39815"/>
                  <a:pt x="2362416" y="25835"/>
                  <a:pt x="2484003" y="0"/>
                </a:cubicBezTo>
                <a:cubicBezTo>
                  <a:pt x="2605591" y="-25835"/>
                  <a:pt x="2986482" y="31919"/>
                  <a:pt x="3466051" y="0"/>
                </a:cubicBezTo>
                <a:cubicBezTo>
                  <a:pt x="3494426" y="77959"/>
                  <a:pt x="3455860" y="193874"/>
                  <a:pt x="3466051" y="316702"/>
                </a:cubicBezTo>
                <a:cubicBezTo>
                  <a:pt x="3476242" y="439530"/>
                  <a:pt x="3464249" y="543327"/>
                  <a:pt x="3466051" y="646331"/>
                </a:cubicBezTo>
                <a:cubicBezTo>
                  <a:pt x="3196219" y="646645"/>
                  <a:pt x="3075213" y="582517"/>
                  <a:pt x="2923036" y="646331"/>
                </a:cubicBezTo>
                <a:cubicBezTo>
                  <a:pt x="2770859" y="710145"/>
                  <a:pt x="2453343" y="626261"/>
                  <a:pt x="2310701" y="646331"/>
                </a:cubicBezTo>
                <a:cubicBezTo>
                  <a:pt x="2168059" y="666401"/>
                  <a:pt x="1952754" y="603523"/>
                  <a:pt x="1837007" y="646331"/>
                </a:cubicBezTo>
                <a:cubicBezTo>
                  <a:pt x="1721260" y="689139"/>
                  <a:pt x="1378250" y="593040"/>
                  <a:pt x="1224671" y="646331"/>
                </a:cubicBezTo>
                <a:cubicBezTo>
                  <a:pt x="1071092" y="699622"/>
                  <a:pt x="868856" y="582292"/>
                  <a:pt x="646996" y="646331"/>
                </a:cubicBezTo>
                <a:cubicBezTo>
                  <a:pt x="425137" y="710370"/>
                  <a:pt x="292047" y="628352"/>
                  <a:pt x="0" y="646331"/>
                </a:cubicBezTo>
                <a:cubicBezTo>
                  <a:pt x="-18902" y="560131"/>
                  <a:pt x="2107" y="481624"/>
                  <a:pt x="0" y="342555"/>
                </a:cubicBezTo>
                <a:cubicBezTo>
                  <a:pt x="-2107" y="203486"/>
                  <a:pt x="16845" y="170521"/>
                  <a:pt x="0" y="0"/>
                </a:cubicBezTo>
                <a:close/>
              </a:path>
            </a:pathLst>
          </a:custGeom>
          <a:solidFill>
            <a:srgbClr val="F8CAB6"/>
          </a:solidFill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41866610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uk-UA" b="1">
                <a:latin typeface="Cavolini" panose="020B0502040204020203" pitchFamily="66" charset="0"/>
                <a:cs typeface="Cavolini" panose="020B0502040204020203" pitchFamily="66" charset="0"/>
              </a:rPr>
              <a:t>російська "великодержавність" </a:t>
            </a:r>
          </a:p>
        </p:txBody>
      </p:sp>
      <p:pic>
        <p:nvPicPr>
          <p:cNvPr id="3074" name="Picture 2" descr="НАРАТИВ — це що таке, визначення, суть, види і приклади наративів.">
            <a:extLst>
              <a:ext uri="{FF2B5EF4-FFF2-40B4-BE49-F238E27FC236}">
                <a16:creationId xmlns:a16="http://schemas.microsoft.com/office/drawing/2014/main" id="{0E23A1F5-B16B-CEAE-B9A7-558949616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2" y="1981384"/>
            <a:ext cx="5360768" cy="214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DBA781-78FC-743C-4104-D8EB5330AF73}"/>
              </a:ext>
            </a:extLst>
          </p:cNvPr>
          <p:cNvSpPr txBox="1"/>
          <p:nvPr/>
        </p:nvSpPr>
        <p:spPr>
          <a:xfrm>
            <a:off x="634459" y="591968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У КОЖНОЇ ЗБРОЇ МАЄ БУТИ ІНСТРУКЦІЯ</a:t>
            </a:r>
            <a:endParaRPr lang="uk-UA"/>
          </a:p>
        </p:txBody>
      </p:sp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1E889E89-F8C5-2CC9-9C9B-4E39A90977C6}"/>
              </a:ext>
            </a:extLst>
          </p:cNvPr>
          <p:cNvCxnSpPr/>
          <p:nvPr/>
        </p:nvCxnSpPr>
        <p:spPr>
          <a:xfrm>
            <a:off x="5486400" y="6104353"/>
            <a:ext cx="1459684" cy="0"/>
          </a:xfrm>
          <a:prstGeom prst="straightConnector1">
            <a:avLst/>
          </a:prstGeom>
          <a:ln w="47625" cap="rnd">
            <a:solidFill>
              <a:srgbClr val="AB361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бъект 17">
            <a:extLst>
              <a:ext uri="{FF2B5EF4-FFF2-40B4-BE49-F238E27FC236}">
                <a16:creationId xmlns:a16="http://schemas.microsoft.com/office/drawing/2014/main" id="{98B539EE-BFE4-F3B5-159A-B5B6933A0971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b="1" dirty="0" smtClean="0">
                <a:solidFill>
                  <a:srgbClr val="AB3611"/>
                </a:solidFill>
                <a:latin typeface="Calibri" panose="020F0502020204030204" pitchFamily="34" charset="0"/>
              </a:rPr>
              <a:t>Інформаційно-культурні </a:t>
            </a:r>
            <a:r>
              <a:rPr lang="uk-UA" sz="2400" b="1" dirty="0">
                <a:solidFill>
                  <a:srgbClr val="AB3611"/>
                </a:solidFill>
                <a:latin typeface="Calibri" panose="020F0502020204030204" pitchFamily="34" charset="0"/>
              </a:rPr>
              <a:t>інструменти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240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CC753E7-F0C9-DFE6-D431-E01E57305A84}"/>
              </a:ext>
            </a:extLst>
          </p:cNvPr>
          <p:cNvSpPr txBox="1"/>
          <p:nvPr/>
        </p:nvSpPr>
        <p:spPr>
          <a:xfrm>
            <a:off x="6503198" y="1981383"/>
            <a:ext cx="5360768" cy="1718162"/>
          </a:xfrm>
          <a:prstGeom prst="rect">
            <a:avLst/>
          </a:prstGeom>
          <a:noFill/>
          <a:ln w="28575">
            <a:solidFill>
              <a:srgbClr val="404040"/>
            </a:solidFill>
          </a:ln>
        </p:spPr>
        <p:txBody>
          <a:bodyPr wrap="square">
            <a:spAutoFit/>
          </a:bodyPr>
          <a:lstStyle/>
          <a:p>
            <a:endParaRPr lang="uk-UA" sz="8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uk-UA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навмисний </a:t>
            </a:r>
            <a:r>
              <a:rPr lang="uk-UA" sz="24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когнітивний конструкт </a:t>
            </a:r>
            <a:r>
              <a:rPr lang="uk-UA" sz="2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для об’єднання груп людей і формування спільного погляду на колективну історію та бажану мету на майбутнє </a:t>
            </a:r>
            <a:endParaRPr lang="uk-UA" sz="2400"/>
          </a:p>
        </p:txBody>
      </p:sp>
      <p:pic>
        <p:nvPicPr>
          <p:cNvPr id="3074" name="Picture 2" descr="НАРАТИВ — це що таке, визначення, суть, види і приклади наративів.">
            <a:extLst>
              <a:ext uri="{FF2B5EF4-FFF2-40B4-BE49-F238E27FC236}">
                <a16:creationId xmlns:a16="http://schemas.microsoft.com/office/drawing/2014/main" id="{0E23A1F5-B16B-CEAE-B9A7-558949616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2" y="1981384"/>
            <a:ext cx="5360768" cy="214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918CCBD-F897-E3F6-71D8-A9E0EA74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72" y="3951215"/>
            <a:ext cx="6925518" cy="2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B0190-8E25-9960-AD71-744661E37443}"/>
              </a:ext>
            </a:extLst>
          </p:cNvPr>
          <p:cNvSpPr txBox="1"/>
          <p:nvPr/>
        </p:nvSpPr>
        <p:spPr>
          <a:xfrm>
            <a:off x="268447" y="6103594"/>
            <a:ext cx="39428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>
                <a:latin typeface="Calibri" panose="020F0502020204030204" pitchFamily="34" charset="0"/>
                <a:cs typeface="Calibri" panose="020F0502020204030204" pitchFamily="34" charset="0"/>
              </a:rPr>
              <a:t>https://www.ukrinform.ua/rubric-society/2620105-ukrainskij-strategicnij-narativ-matcastina.html</a:t>
            </a:r>
            <a:endParaRPr lang="uk-UA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00351B-E58F-A01F-7FB1-F4A25EAD871D}"/>
              </a:ext>
            </a:extLst>
          </p:cNvPr>
          <p:cNvSpPr txBox="1"/>
          <p:nvPr/>
        </p:nvSpPr>
        <p:spPr>
          <a:xfrm>
            <a:off x="446566" y="4745310"/>
            <a:ext cx="4242880" cy="369332"/>
          </a:xfrm>
          <a:custGeom>
            <a:avLst/>
            <a:gdLst>
              <a:gd name="connsiteX0" fmla="*/ 0 w 4242880"/>
              <a:gd name="connsiteY0" fmla="*/ 0 h 369332"/>
              <a:gd name="connsiteX1" fmla="*/ 521268 w 4242880"/>
              <a:gd name="connsiteY1" fmla="*/ 0 h 369332"/>
              <a:gd name="connsiteX2" fmla="*/ 1127394 w 4242880"/>
              <a:gd name="connsiteY2" fmla="*/ 0 h 369332"/>
              <a:gd name="connsiteX3" fmla="*/ 1648662 w 4242880"/>
              <a:gd name="connsiteY3" fmla="*/ 0 h 369332"/>
              <a:gd name="connsiteX4" fmla="*/ 2127501 w 4242880"/>
              <a:gd name="connsiteY4" fmla="*/ 0 h 369332"/>
              <a:gd name="connsiteX5" fmla="*/ 2818485 w 4242880"/>
              <a:gd name="connsiteY5" fmla="*/ 0 h 369332"/>
              <a:gd name="connsiteX6" fmla="*/ 3467039 w 4242880"/>
              <a:gd name="connsiteY6" fmla="*/ 0 h 369332"/>
              <a:gd name="connsiteX7" fmla="*/ 4242880 w 4242880"/>
              <a:gd name="connsiteY7" fmla="*/ 0 h 369332"/>
              <a:gd name="connsiteX8" fmla="*/ 4242880 w 4242880"/>
              <a:gd name="connsiteY8" fmla="*/ 369332 h 369332"/>
              <a:gd name="connsiteX9" fmla="*/ 3636754 w 4242880"/>
              <a:gd name="connsiteY9" fmla="*/ 369332 h 369332"/>
              <a:gd name="connsiteX10" fmla="*/ 3115486 w 4242880"/>
              <a:gd name="connsiteY10" fmla="*/ 369332 h 369332"/>
              <a:gd name="connsiteX11" fmla="*/ 2424503 w 4242880"/>
              <a:gd name="connsiteY11" fmla="*/ 369332 h 369332"/>
              <a:gd name="connsiteX12" fmla="*/ 1775948 w 4242880"/>
              <a:gd name="connsiteY12" fmla="*/ 369332 h 369332"/>
              <a:gd name="connsiteX13" fmla="*/ 1084965 w 4242880"/>
              <a:gd name="connsiteY13" fmla="*/ 369332 h 369332"/>
              <a:gd name="connsiteX14" fmla="*/ 521268 w 4242880"/>
              <a:gd name="connsiteY14" fmla="*/ 369332 h 369332"/>
              <a:gd name="connsiteX15" fmla="*/ 0 w 4242880"/>
              <a:gd name="connsiteY15" fmla="*/ 369332 h 369332"/>
              <a:gd name="connsiteX16" fmla="*/ 0 w 4242880"/>
              <a:gd name="connsiteY16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80" h="369332" fill="none" extrusionOk="0">
                <a:moveTo>
                  <a:pt x="0" y="0"/>
                </a:moveTo>
                <a:cubicBezTo>
                  <a:pt x="234053" y="3747"/>
                  <a:pt x="294721" y="10151"/>
                  <a:pt x="521268" y="0"/>
                </a:cubicBezTo>
                <a:cubicBezTo>
                  <a:pt x="747815" y="-10151"/>
                  <a:pt x="984742" y="7646"/>
                  <a:pt x="1127394" y="0"/>
                </a:cubicBezTo>
                <a:cubicBezTo>
                  <a:pt x="1270046" y="-7646"/>
                  <a:pt x="1530225" y="12501"/>
                  <a:pt x="1648662" y="0"/>
                </a:cubicBezTo>
                <a:cubicBezTo>
                  <a:pt x="1767099" y="-12501"/>
                  <a:pt x="1972668" y="-20293"/>
                  <a:pt x="2127501" y="0"/>
                </a:cubicBezTo>
                <a:cubicBezTo>
                  <a:pt x="2282334" y="20293"/>
                  <a:pt x="2533084" y="31411"/>
                  <a:pt x="2818485" y="0"/>
                </a:cubicBezTo>
                <a:cubicBezTo>
                  <a:pt x="3103886" y="-31411"/>
                  <a:pt x="3169590" y="-31577"/>
                  <a:pt x="3467039" y="0"/>
                </a:cubicBezTo>
                <a:cubicBezTo>
                  <a:pt x="3764488" y="31577"/>
                  <a:pt x="4001717" y="-17928"/>
                  <a:pt x="4242880" y="0"/>
                </a:cubicBezTo>
                <a:cubicBezTo>
                  <a:pt x="4250530" y="112359"/>
                  <a:pt x="4232196" y="249433"/>
                  <a:pt x="4242880" y="369332"/>
                </a:cubicBezTo>
                <a:cubicBezTo>
                  <a:pt x="3957320" y="340933"/>
                  <a:pt x="3851538" y="380721"/>
                  <a:pt x="3636754" y="369332"/>
                </a:cubicBezTo>
                <a:cubicBezTo>
                  <a:pt x="3421970" y="357943"/>
                  <a:pt x="3362344" y="390686"/>
                  <a:pt x="3115486" y="369332"/>
                </a:cubicBezTo>
                <a:cubicBezTo>
                  <a:pt x="2868628" y="347978"/>
                  <a:pt x="2678146" y="381588"/>
                  <a:pt x="2424503" y="369332"/>
                </a:cubicBezTo>
                <a:cubicBezTo>
                  <a:pt x="2170860" y="357076"/>
                  <a:pt x="2053976" y="394197"/>
                  <a:pt x="1775948" y="369332"/>
                </a:cubicBezTo>
                <a:cubicBezTo>
                  <a:pt x="1497920" y="344467"/>
                  <a:pt x="1339213" y="369623"/>
                  <a:pt x="1084965" y="369332"/>
                </a:cubicBezTo>
                <a:cubicBezTo>
                  <a:pt x="830717" y="369041"/>
                  <a:pt x="702278" y="396581"/>
                  <a:pt x="521268" y="369332"/>
                </a:cubicBezTo>
                <a:cubicBezTo>
                  <a:pt x="340258" y="342083"/>
                  <a:pt x="214473" y="345498"/>
                  <a:pt x="0" y="369332"/>
                </a:cubicBezTo>
                <a:cubicBezTo>
                  <a:pt x="-14994" y="241738"/>
                  <a:pt x="-4674" y="106960"/>
                  <a:pt x="0" y="0"/>
                </a:cubicBezTo>
                <a:close/>
              </a:path>
              <a:path w="4242880" h="369332" stroke="0" extrusionOk="0">
                <a:moveTo>
                  <a:pt x="0" y="0"/>
                </a:moveTo>
                <a:cubicBezTo>
                  <a:pt x="244339" y="28927"/>
                  <a:pt x="432252" y="28615"/>
                  <a:pt x="648555" y="0"/>
                </a:cubicBezTo>
                <a:cubicBezTo>
                  <a:pt x="864858" y="-28615"/>
                  <a:pt x="1145718" y="-28637"/>
                  <a:pt x="1339538" y="0"/>
                </a:cubicBezTo>
                <a:cubicBezTo>
                  <a:pt x="1533358" y="28637"/>
                  <a:pt x="1824269" y="25904"/>
                  <a:pt x="1945664" y="0"/>
                </a:cubicBezTo>
                <a:cubicBezTo>
                  <a:pt x="2067059" y="-25904"/>
                  <a:pt x="2317160" y="11506"/>
                  <a:pt x="2466932" y="0"/>
                </a:cubicBezTo>
                <a:cubicBezTo>
                  <a:pt x="2616704" y="-11506"/>
                  <a:pt x="2749491" y="23760"/>
                  <a:pt x="2988200" y="0"/>
                </a:cubicBezTo>
                <a:cubicBezTo>
                  <a:pt x="3226909" y="-23760"/>
                  <a:pt x="3381751" y="18473"/>
                  <a:pt x="3594325" y="0"/>
                </a:cubicBezTo>
                <a:cubicBezTo>
                  <a:pt x="3806899" y="-18473"/>
                  <a:pt x="4077723" y="9500"/>
                  <a:pt x="4242880" y="0"/>
                </a:cubicBezTo>
                <a:cubicBezTo>
                  <a:pt x="4256583" y="183744"/>
                  <a:pt x="4231571" y="285138"/>
                  <a:pt x="4242880" y="369332"/>
                </a:cubicBezTo>
                <a:cubicBezTo>
                  <a:pt x="4079469" y="369709"/>
                  <a:pt x="3883302" y="345464"/>
                  <a:pt x="3721612" y="369332"/>
                </a:cubicBezTo>
                <a:cubicBezTo>
                  <a:pt x="3559922" y="393200"/>
                  <a:pt x="3340481" y="351401"/>
                  <a:pt x="3200344" y="369332"/>
                </a:cubicBezTo>
                <a:cubicBezTo>
                  <a:pt x="3060207" y="387263"/>
                  <a:pt x="2763436" y="365189"/>
                  <a:pt x="2509360" y="369332"/>
                </a:cubicBezTo>
                <a:cubicBezTo>
                  <a:pt x="2255284" y="373475"/>
                  <a:pt x="2180487" y="341637"/>
                  <a:pt x="1945664" y="369332"/>
                </a:cubicBezTo>
                <a:cubicBezTo>
                  <a:pt x="1710841" y="397027"/>
                  <a:pt x="1627358" y="346808"/>
                  <a:pt x="1466824" y="369332"/>
                </a:cubicBezTo>
                <a:cubicBezTo>
                  <a:pt x="1306290" y="391856"/>
                  <a:pt x="964757" y="403664"/>
                  <a:pt x="775841" y="369332"/>
                </a:cubicBezTo>
                <a:cubicBezTo>
                  <a:pt x="586925" y="335000"/>
                  <a:pt x="214062" y="363360"/>
                  <a:pt x="0" y="369332"/>
                </a:cubicBezTo>
                <a:cubicBezTo>
                  <a:pt x="15924" y="202225"/>
                  <a:pt x="17373" y="90528"/>
                  <a:pt x="0" y="0"/>
                </a:cubicBezTo>
                <a:close/>
              </a:path>
            </a:pathLst>
          </a:custGeom>
          <a:solidFill>
            <a:srgbClr val="F8CAB6"/>
          </a:solidFill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11241844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uk-UA" sz="1800" b="1">
                <a:effectLst/>
                <a:latin typeface="Cavolini" panose="020B0502040204020203" pitchFamily="66" charset="0"/>
                <a:ea typeface="Times New Roman" panose="02020603050405020304" pitchFamily="18" charset="0"/>
                <a:cs typeface="Cavolini" panose="020B0502040204020203" pitchFamily="66" charset="0"/>
              </a:rPr>
              <a:t>Український ГРАНД-наратив?</a:t>
            </a:r>
            <a:endParaRPr lang="uk-UA" b="1"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CD4CA8-92FB-E086-B3AF-56BE9D36A868}"/>
              </a:ext>
            </a:extLst>
          </p:cNvPr>
          <p:cNvSpPr txBox="1"/>
          <p:nvPr/>
        </p:nvSpPr>
        <p:spPr>
          <a:xfrm>
            <a:off x="268447" y="5608427"/>
            <a:ext cx="3447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200">
                <a:latin typeface="Calibri" panose="020F0502020204030204" pitchFamily="34" charset="0"/>
                <a:cs typeface="Calibri" panose="020F0502020204030204" pitchFamily="34" charset="0"/>
              </a:rPr>
              <a:t>https://ippi.org.ua/sites/default/files/ozevan.pdf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C5964-1712-BBA2-A5DF-E69D62365B5D}"/>
              </a:ext>
            </a:extLst>
          </p:cNvPr>
          <p:cNvSpPr txBox="1"/>
          <p:nvPr/>
        </p:nvSpPr>
        <p:spPr>
          <a:xfrm>
            <a:off x="268447" y="1211595"/>
            <a:ext cx="11707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Інформаційно-культурні інструменти</a:t>
            </a:r>
          </a:p>
        </p:txBody>
      </p:sp>
      <p:sp>
        <p:nvSpPr>
          <p:cNvPr id="7" name="Объект 17">
            <a:extLst>
              <a:ext uri="{FF2B5EF4-FFF2-40B4-BE49-F238E27FC236}">
                <a16:creationId xmlns:a16="http://schemas.microsoft.com/office/drawing/2014/main" id="{AA011317-2789-F525-1625-A098C12BDFC7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Гібридні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загрози: нова реальність, де небезпеки немає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81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1DB24559-3348-E48F-7CDC-4E2809559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10" y="1921403"/>
            <a:ext cx="4951308" cy="278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3918CCBD-F897-E3F6-71D8-A9E0EA74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172" y="3951215"/>
            <a:ext cx="6925518" cy="261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00351B-E58F-A01F-7FB1-F4A25EAD871D}"/>
              </a:ext>
            </a:extLst>
          </p:cNvPr>
          <p:cNvSpPr txBox="1"/>
          <p:nvPr/>
        </p:nvSpPr>
        <p:spPr>
          <a:xfrm>
            <a:off x="5577468" y="2044005"/>
            <a:ext cx="6125174" cy="1384995"/>
          </a:xfrm>
          <a:custGeom>
            <a:avLst/>
            <a:gdLst>
              <a:gd name="connsiteX0" fmla="*/ 0 w 6125174"/>
              <a:gd name="connsiteY0" fmla="*/ 0 h 1384995"/>
              <a:gd name="connsiteX1" fmla="*/ 619323 w 6125174"/>
              <a:gd name="connsiteY1" fmla="*/ 0 h 1384995"/>
              <a:gd name="connsiteX2" fmla="*/ 1238646 w 6125174"/>
              <a:gd name="connsiteY2" fmla="*/ 0 h 1384995"/>
              <a:gd name="connsiteX3" fmla="*/ 2041725 w 6125174"/>
              <a:gd name="connsiteY3" fmla="*/ 0 h 1384995"/>
              <a:gd name="connsiteX4" fmla="*/ 2783551 w 6125174"/>
              <a:gd name="connsiteY4" fmla="*/ 0 h 1384995"/>
              <a:gd name="connsiteX5" fmla="*/ 3464126 w 6125174"/>
              <a:gd name="connsiteY5" fmla="*/ 0 h 1384995"/>
              <a:gd name="connsiteX6" fmla="*/ 4083449 w 6125174"/>
              <a:gd name="connsiteY6" fmla="*/ 0 h 1384995"/>
              <a:gd name="connsiteX7" fmla="*/ 4641521 w 6125174"/>
              <a:gd name="connsiteY7" fmla="*/ 0 h 1384995"/>
              <a:gd name="connsiteX8" fmla="*/ 5322096 w 6125174"/>
              <a:gd name="connsiteY8" fmla="*/ 0 h 1384995"/>
              <a:gd name="connsiteX9" fmla="*/ 6125174 w 6125174"/>
              <a:gd name="connsiteY9" fmla="*/ 0 h 1384995"/>
              <a:gd name="connsiteX10" fmla="*/ 6125174 w 6125174"/>
              <a:gd name="connsiteY10" fmla="*/ 706347 h 1384995"/>
              <a:gd name="connsiteX11" fmla="*/ 6125174 w 6125174"/>
              <a:gd name="connsiteY11" fmla="*/ 1384995 h 1384995"/>
              <a:gd name="connsiteX12" fmla="*/ 5383347 w 6125174"/>
              <a:gd name="connsiteY12" fmla="*/ 1384995 h 1384995"/>
              <a:gd name="connsiteX13" fmla="*/ 4764024 w 6125174"/>
              <a:gd name="connsiteY13" fmla="*/ 1384995 h 1384995"/>
              <a:gd name="connsiteX14" fmla="*/ 4022198 w 6125174"/>
              <a:gd name="connsiteY14" fmla="*/ 1384995 h 1384995"/>
              <a:gd name="connsiteX15" fmla="*/ 3219119 w 6125174"/>
              <a:gd name="connsiteY15" fmla="*/ 1384995 h 1384995"/>
              <a:gd name="connsiteX16" fmla="*/ 2599796 w 6125174"/>
              <a:gd name="connsiteY16" fmla="*/ 1384995 h 1384995"/>
              <a:gd name="connsiteX17" fmla="*/ 1857969 w 6125174"/>
              <a:gd name="connsiteY17" fmla="*/ 1384995 h 1384995"/>
              <a:gd name="connsiteX18" fmla="*/ 1299898 w 6125174"/>
              <a:gd name="connsiteY18" fmla="*/ 1384995 h 1384995"/>
              <a:gd name="connsiteX19" fmla="*/ 803078 w 6125174"/>
              <a:gd name="connsiteY19" fmla="*/ 1384995 h 1384995"/>
              <a:gd name="connsiteX20" fmla="*/ 0 w 6125174"/>
              <a:gd name="connsiteY20" fmla="*/ 1384995 h 1384995"/>
              <a:gd name="connsiteX21" fmla="*/ 0 w 6125174"/>
              <a:gd name="connsiteY21" fmla="*/ 734047 h 1384995"/>
              <a:gd name="connsiteX22" fmla="*/ 0 w 6125174"/>
              <a:gd name="connsiteY22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25174" h="1384995" fill="none" extrusionOk="0">
                <a:moveTo>
                  <a:pt x="0" y="0"/>
                </a:moveTo>
                <a:cubicBezTo>
                  <a:pt x="263921" y="-29775"/>
                  <a:pt x="391111" y="-26256"/>
                  <a:pt x="619323" y="0"/>
                </a:cubicBezTo>
                <a:cubicBezTo>
                  <a:pt x="847535" y="26256"/>
                  <a:pt x="936236" y="18842"/>
                  <a:pt x="1238646" y="0"/>
                </a:cubicBezTo>
                <a:cubicBezTo>
                  <a:pt x="1541056" y="-18842"/>
                  <a:pt x="1859778" y="35102"/>
                  <a:pt x="2041725" y="0"/>
                </a:cubicBezTo>
                <a:cubicBezTo>
                  <a:pt x="2223672" y="-35102"/>
                  <a:pt x="2438709" y="-17178"/>
                  <a:pt x="2783551" y="0"/>
                </a:cubicBezTo>
                <a:cubicBezTo>
                  <a:pt x="3128393" y="17178"/>
                  <a:pt x="3292541" y="14404"/>
                  <a:pt x="3464126" y="0"/>
                </a:cubicBezTo>
                <a:cubicBezTo>
                  <a:pt x="3635712" y="-14404"/>
                  <a:pt x="3957103" y="30323"/>
                  <a:pt x="4083449" y="0"/>
                </a:cubicBezTo>
                <a:cubicBezTo>
                  <a:pt x="4209795" y="-30323"/>
                  <a:pt x="4426788" y="-13297"/>
                  <a:pt x="4641521" y="0"/>
                </a:cubicBezTo>
                <a:cubicBezTo>
                  <a:pt x="4856254" y="13297"/>
                  <a:pt x="5032356" y="3272"/>
                  <a:pt x="5322096" y="0"/>
                </a:cubicBezTo>
                <a:cubicBezTo>
                  <a:pt x="5611836" y="-3272"/>
                  <a:pt x="5734686" y="20701"/>
                  <a:pt x="6125174" y="0"/>
                </a:cubicBezTo>
                <a:cubicBezTo>
                  <a:pt x="6127522" y="287528"/>
                  <a:pt x="6113815" y="495441"/>
                  <a:pt x="6125174" y="706347"/>
                </a:cubicBezTo>
                <a:cubicBezTo>
                  <a:pt x="6136533" y="917253"/>
                  <a:pt x="6127786" y="1249252"/>
                  <a:pt x="6125174" y="1384995"/>
                </a:cubicBezTo>
                <a:cubicBezTo>
                  <a:pt x="5773762" y="1356943"/>
                  <a:pt x="5556551" y="1401514"/>
                  <a:pt x="5383347" y="1384995"/>
                </a:cubicBezTo>
                <a:cubicBezTo>
                  <a:pt x="5210143" y="1368476"/>
                  <a:pt x="4956386" y="1393610"/>
                  <a:pt x="4764024" y="1384995"/>
                </a:cubicBezTo>
                <a:cubicBezTo>
                  <a:pt x="4571662" y="1376380"/>
                  <a:pt x="4358813" y="1418592"/>
                  <a:pt x="4022198" y="1384995"/>
                </a:cubicBezTo>
                <a:cubicBezTo>
                  <a:pt x="3685583" y="1351398"/>
                  <a:pt x="3613166" y="1371890"/>
                  <a:pt x="3219119" y="1384995"/>
                </a:cubicBezTo>
                <a:cubicBezTo>
                  <a:pt x="2825072" y="1398100"/>
                  <a:pt x="2853624" y="1362038"/>
                  <a:pt x="2599796" y="1384995"/>
                </a:cubicBezTo>
                <a:cubicBezTo>
                  <a:pt x="2345968" y="1407952"/>
                  <a:pt x="2041623" y="1364802"/>
                  <a:pt x="1857969" y="1384995"/>
                </a:cubicBezTo>
                <a:cubicBezTo>
                  <a:pt x="1674315" y="1405188"/>
                  <a:pt x="1478174" y="1361417"/>
                  <a:pt x="1299898" y="1384995"/>
                </a:cubicBezTo>
                <a:cubicBezTo>
                  <a:pt x="1121622" y="1408573"/>
                  <a:pt x="1046267" y="1360788"/>
                  <a:pt x="803078" y="1384995"/>
                </a:cubicBezTo>
                <a:cubicBezTo>
                  <a:pt x="559889" y="1409202"/>
                  <a:pt x="351726" y="1351150"/>
                  <a:pt x="0" y="1384995"/>
                </a:cubicBezTo>
                <a:cubicBezTo>
                  <a:pt x="18986" y="1075929"/>
                  <a:pt x="-18141" y="880592"/>
                  <a:pt x="0" y="734047"/>
                </a:cubicBezTo>
                <a:cubicBezTo>
                  <a:pt x="18141" y="587502"/>
                  <a:pt x="-29219" y="257579"/>
                  <a:pt x="0" y="0"/>
                </a:cubicBezTo>
                <a:close/>
              </a:path>
              <a:path w="6125174" h="1384995" stroke="0" extrusionOk="0">
                <a:moveTo>
                  <a:pt x="0" y="0"/>
                </a:moveTo>
                <a:cubicBezTo>
                  <a:pt x="149923" y="3571"/>
                  <a:pt x="537889" y="28223"/>
                  <a:pt x="741827" y="0"/>
                </a:cubicBezTo>
                <a:cubicBezTo>
                  <a:pt x="945765" y="-28223"/>
                  <a:pt x="1174315" y="618"/>
                  <a:pt x="1544905" y="0"/>
                </a:cubicBezTo>
                <a:cubicBezTo>
                  <a:pt x="1915495" y="-618"/>
                  <a:pt x="2080719" y="25936"/>
                  <a:pt x="2225480" y="0"/>
                </a:cubicBezTo>
                <a:cubicBezTo>
                  <a:pt x="2370242" y="-25936"/>
                  <a:pt x="2638185" y="5611"/>
                  <a:pt x="2783551" y="0"/>
                </a:cubicBezTo>
                <a:cubicBezTo>
                  <a:pt x="2928917" y="-5611"/>
                  <a:pt x="3073443" y="9712"/>
                  <a:pt x="3341623" y="0"/>
                </a:cubicBezTo>
                <a:cubicBezTo>
                  <a:pt x="3609803" y="-9712"/>
                  <a:pt x="3831515" y="-20520"/>
                  <a:pt x="4022198" y="0"/>
                </a:cubicBezTo>
                <a:cubicBezTo>
                  <a:pt x="4212882" y="20520"/>
                  <a:pt x="4448323" y="8015"/>
                  <a:pt x="4702772" y="0"/>
                </a:cubicBezTo>
                <a:cubicBezTo>
                  <a:pt x="4957221" y="-8015"/>
                  <a:pt x="5156992" y="-22024"/>
                  <a:pt x="5322096" y="0"/>
                </a:cubicBezTo>
                <a:cubicBezTo>
                  <a:pt x="5487200" y="22024"/>
                  <a:pt x="5750233" y="-13041"/>
                  <a:pt x="6125174" y="0"/>
                </a:cubicBezTo>
                <a:cubicBezTo>
                  <a:pt x="6144506" y="314761"/>
                  <a:pt x="6094014" y="350190"/>
                  <a:pt x="6125174" y="678648"/>
                </a:cubicBezTo>
                <a:cubicBezTo>
                  <a:pt x="6156334" y="1007106"/>
                  <a:pt x="6095122" y="1232221"/>
                  <a:pt x="6125174" y="1384995"/>
                </a:cubicBezTo>
                <a:cubicBezTo>
                  <a:pt x="5990834" y="1387382"/>
                  <a:pt x="5841181" y="1363183"/>
                  <a:pt x="5628354" y="1384995"/>
                </a:cubicBezTo>
                <a:cubicBezTo>
                  <a:pt x="5415527" y="1406807"/>
                  <a:pt x="5373198" y="1387951"/>
                  <a:pt x="5131535" y="1384995"/>
                </a:cubicBezTo>
                <a:cubicBezTo>
                  <a:pt x="4889872" y="1382039"/>
                  <a:pt x="4547138" y="1403609"/>
                  <a:pt x="4328456" y="1384995"/>
                </a:cubicBezTo>
                <a:cubicBezTo>
                  <a:pt x="4109774" y="1366381"/>
                  <a:pt x="3895813" y="1377497"/>
                  <a:pt x="3709133" y="1384995"/>
                </a:cubicBezTo>
                <a:cubicBezTo>
                  <a:pt x="3522453" y="1392493"/>
                  <a:pt x="3135023" y="1366630"/>
                  <a:pt x="2967307" y="1384995"/>
                </a:cubicBezTo>
                <a:cubicBezTo>
                  <a:pt x="2799591" y="1403360"/>
                  <a:pt x="2664464" y="1372817"/>
                  <a:pt x="2470487" y="1384995"/>
                </a:cubicBezTo>
                <a:cubicBezTo>
                  <a:pt x="2276510" y="1397173"/>
                  <a:pt x="2054792" y="1413313"/>
                  <a:pt x="1728660" y="1384995"/>
                </a:cubicBezTo>
                <a:cubicBezTo>
                  <a:pt x="1402528" y="1356677"/>
                  <a:pt x="1401417" y="1362633"/>
                  <a:pt x="1109337" y="1384995"/>
                </a:cubicBezTo>
                <a:cubicBezTo>
                  <a:pt x="817257" y="1407357"/>
                  <a:pt x="301222" y="1419912"/>
                  <a:pt x="0" y="1384995"/>
                </a:cubicBezTo>
                <a:cubicBezTo>
                  <a:pt x="-32736" y="1242717"/>
                  <a:pt x="16359" y="1038049"/>
                  <a:pt x="0" y="720197"/>
                </a:cubicBezTo>
                <a:cubicBezTo>
                  <a:pt x="-16359" y="402345"/>
                  <a:pt x="19170" y="259173"/>
                  <a:pt x="0" y="0"/>
                </a:cubicBezTo>
                <a:close/>
              </a:path>
            </a:pathLst>
          </a:custGeom>
          <a:solidFill>
            <a:srgbClr val="F8CAB6"/>
          </a:solidFill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112418448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>
                <a:effectLst/>
                <a:latin typeface="Cavolini" panose="020B0502040204020203" pitchFamily="66" charset="0"/>
                <a:ea typeface="Times New Roman" panose="02020603050405020304" pitchFamily="18" charset="0"/>
                <a:cs typeface="Cavolini" panose="020B0502040204020203" pitchFamily="66" charset="0"/>
              </a:rPr>
              <a:t>Український гранд-наратив: гідність, свобода та незалежність</a:t>
            </a:r>
            <a:endParaRPr lang="uk-UA" sz="2800" b="1"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E5C8D37-E252-E753-C2C2-D53FC001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3" y="4787597"/>
            <a:ext cx="4496192" cy="177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856290-A27E-1F4D-9E49-15E34A33D27A}"/>
              </a:ext>
            </a:extLst>
          </p:cNvPr>
          <p:cNvSpPr txBox="1"/>
          <p:nvPr/>
        </p:nvSpPr>
        <p:spPr>
          <a:xfrm>
            <a:off x="268447" y="1211595"/>
            <a:ext cx="11707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Інформаційно-культурні інструменти</a:t>
            </a:r>
          </a:p>
        </p:txBody>
      </p:sp>
      <p:sp>
        <p:nvSpPr>
          <p:cNvPr id="5" name="Объект 17">
            <a:extLst>
              <a:ext uri="{FF2B5EF4-FFF2-40B4-BE49-F238E27FC236}">
                <a16:creationId xmlns:a16="http://schemas.microsoft.com/office/drawing/2014/main" id="{3885F5AF-4180-8913-03F6-2E0B28A9DD7C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Гібридні загрози: нова реальність, де небезпеки немає</a:t>
            </a: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57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DEC081-3E19-4C92-5BE3-4A27B3025433}"/>
              </a:ext>
            </a:extLst>
          </p:cNvPr>
          <p:cNvSpPr txBox="1"/>
          <p:nvPr/>
        </p:nvSpPr>
        <p:spPr>
          <a:xfrm>
            <a:off x="268447" y="1211595"/>
            <a:ext cx="8797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AB3611"/>
                </a:solidFill>
                <a:latin typeface="Calibri" panose="020F0502020204030204" pitchFamily="34" charset="0"/>
              </a:rPr>
              <a:t>Соціальні / громадські домени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C8E836-51F1-00CB-4394-7A402D812D73}"/>
              </a:ext>
            </a:extLst>
          </p:cNvPr>
          <p:cNvSpPr txBox="1"/>
          <p:nvPr/>
        </p:nvSpPr>
        <p:spPr>
          <a:xfrm>
            <a:off x="268447" y="2534440"/>
            <a:ext cx="5167619" cy="3528000"/>
          </a:xfrm>
          <a:prstGeom prst="rect">
            <a:avLst/>
          </a:prstGeom>
          <a:noFill/>
          <a:ln w="28575">
            <a:solidFill>
              <a:srgbClr val="40404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4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Взаємозалежна мережа </a:t>
            </a:r>
          </a:p>
          <a:p>
            <a:pPr algn="ctr"/>
            <a:r>
              <a:rPr lang="uk-UA" sz="2800" b="1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соціальних інститутів</a:t>
            </a:r>
            <a:r>
              <a:rPr lang="uk-UA" sz="24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uk-UA" sz="24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які </a:t>
            </a:r>
            <a:r>
              <a:rPr lang="uk-UA" sz="2400" b="1" i="0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підтримують, сприяють і розвивають індивідів</a:t>
            </a:r>
            <a:r>
              <a:rPr lang="uk-UA" sz="24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uk-UA" sz="24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надають можливості </a:t>
            </a:r>
            <a:r>
              <a:rPr lang="uk-UA" sz="28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участі у групах</a:t>
            </a:r>
          </a:p>
          <a:p>
            <a:pPr algn="ctr"/>
            <a:r>
              <a:rPr lang="uk-UA" sz="24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для досягнення особистих очікувань і життєвих цілей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50F9808-2403-8154-010D-2EB7C74F3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7" t="15867" r="22718" b="47523"/>
          <a:stretch/>
        </p:blipFill>
        <p:spPr>
          <a:xfrm>
            <a:off x="5436066" y="2551219"/>
            <a:ext cx="6424757" cy="3496118"/>
          </a:xfrm>
          <a:prstGeom prst="rect">
            <a:avLst/>
          </a:prstGeom>
          <a:ln w="28575">
            <a:solidFill>
              <a:srgbClr val="404040"/>
            </a:solidFill>
          </a:ln>
        </p:spPr>
      </p:pic>
      <p:sp>
        <p:nvSpPr>
          <p:cNvPr id="6" name="Объект 17">
            <a:extLst>
              <a:ext uri="{FF2B5EF4-FFF2-40B4-BE49-F238E27FC236}">
                <a16:creationId xmlns:a16="http://schemas.microsoft.com/office/drawing/2014/main" id="{8CE5D0C2-8782-FD50-11D3-C3F0DADB4389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09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3CFA-14A2-4377-881F-08D71914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0" y="125507"/>
            <a:ext cx="8629651" cy="1325563"/>
          </a:xfrm>
        </p:spPr>
        <p:txBody>
          <a:bodyPr>
            <a:normAutofit/>
          </a:bodyPr>
          <a:lstStyle/>
          <a:p>
            <a:pPr algn="ctr"/>
            <a:r>
              <a:rPr lang="uk-UA">
                <a:solidFill>
                  <a:schemeClr val="bg2">
                    <a:lumMod val="25000"/>
                  </a:schemeClr>
                </a:solidFill>
              </a:rPr>
              <a:t>НАЗВА ПРОЄКТУ</a:t>
            </a:r>
            <a:endParaRPr lang="en-US" b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870C17-8BB2-4EA8-A291-90F26D22E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338" y="1346616"/>
            <a:ext cx="10229851" cy="38576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b="1">
                <a:solidFill>
                  <a:srgbClr val="AF0808"/>
                </a:solidFill>
              </a:rPr>
              <a:t>                          WARN</a:t>
            </a:r>
          </a:p>
          <a:p>
            <a:pPr marL="0" indent="0">
              <a:buNone/>
            </a:pPr>
            <a:endParaRPr lang="en-US" sz="5400" b="1">
              <a:solidFill>
                <a:srgbClr val="AF0808"/>
              </a:solidFill>
            </a:endParaRPr>
          </a:p>
          <a:p>
            <a:pPr marL="0" indent="0">
              <a:buNone/>
            </a:pPr>
            <a:r>
              <a:rPr lang="en-US" altLang="ru-RU" b="1">
                <a:solidFill>
                  <a:schemeClr val="tx1">
                    <a:lumMod val="75000"/>
                    <a:lumOff val="25000"/>
                  </a:schemeClr>
                </a:solidFill>
              </a:rPr>
              <a:t>TO  WARN                                             W</a:t>
            </a:r>
            <a:r>
              <a:rPr lang="en-US" altLang="ru-RU" sz="6000" b="1">
                <a:solidFill>
                  <a:srgbClr val="AF0808"/>
                </a:solidFill>
              </a:rPr>
              <a:t>AR</a:t>
            </a:r>
            <a:r>
              <a:rPr lang="en-US" altLang="ru-RU" b="1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</a:p>
          <a:p>
            <a:pPr marL="0" indent="0">
              <a:buNone/>
            </a:pPr>
            <a:r>
              <a:rPr lang="uk-UA" altLang="ru-RU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Попереджати</a:t>
            </a:r>
            <a:r>
              <a:rPr lang="en-US" altLang="ru-RU" sz="3600">
                <a:solidFill>
                  <a:schemeClr val="tx1">
                    <a:lumMod val="75000"/>
                    <a:lumOff val="25000"/>
                  </a:schemeClr>
                </a:solidFill>
              </a:rPr>
              <a:t>*</a:t>
            </a:r>
            <a:r>
              <a:rPr lang="en-US" altLang="ru-RU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     </a:t>
            </a:r>
            <a:r>
              <a:rPr lang="en-GB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Academic Response</a:t>
            </a:r>
          </a:p>
          <a:p>
            <a:pPr marL="0" indent="0">
              <a:buNone/>
            </a:pPr>
            <a:endParaRPr lang="en-GB" sz="36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6000" b="1">
                <a:solidFill>
                  <a:srgbClr val="AF0808"/>
                </a:solidFill>
              </a:rPr>
              <a:t>                        WAR</a:t>
            </a:r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N</a:t>
            </a:r>
            <a:endParaRPr lang="en-GB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D0A43DE-1D64-44FB-B523-76EAC8B4C7F7}"/>
              </a:ext>
            </a:extLst>
          </p:cNvPr>
          <p:cNvSpPr/>
          <p:nvPr/>
        </p:nvSpPr>
        <p:spPr>
          <a:xfrm>
            <a:off x="1308506" y="5108228"/>
            <a:ext cx="1041930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*Cambridge Dictionary</a:t>
            </a:r>
            <a:r>
              <a: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https://dictionary.cambridge.org/dictionary/english/warn</a:t>
            </a:r>
            <a:endParaRPr kumimoji="0" lang="uk-UA" altLang="ru-RU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змусити когось усвідомити можливу небезпеку чи проблему, особливо в майбутньому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haroni" panose="02010803020104030203" pitchFamily="2" charset="-79"/>
              </a:rPr>
              <a:t>сповістити когось про можливу небезпеку чи проблему, щоб її можна було уникнути</a:t>
            </a:r>
            <a:endParaRPr kumimoji="0" lang="en-US" altLang="ru-RU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9" name="Рисунок 8" descr="Поднятая ладонь">
            <a:extLst>
              <a:ext uri="{FF2B5EF4-FFF2-40B4-BE49-F238E27FC236}">
                <a16:creationId xmlns:a16="http://schemas.microsoft.com/office/drawing/2014/main" id="{DF4F9666-871F-4904-A0DC-01609988A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01918" y="2170652"/>
            <a:ext cx="914400" cy="914400"/>
          </a:xfrm>
          <a:prstGeom prst="rect">
            <a:avLst/>
          </a:prstGeom>
        </p:spPr>
      </p:pic>
      <p:pic>
        <p:nvPicPr>
          <p:cNvPr id="13" name="Рисунок 12" descr="Аудитория">
            <a:extLst>
              <a:ext uri="{FF2B5EF4-FFF2-40B4-BE49-F238E27FC236}">
                <a16:creationId xmlns:a16="http://schemas.microsoft.com/office/drawing/2014/main" id="{F2F9EEE3-391E-4194-8962-3A948E933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96956" y="2498884"/>
            <a:ext cx="927611" cy="927611"/>
          </a:xfrm>
          <a:prstGeom prst="rect">
            <a:avLst/>
          </a:prstGeom>
        </p:spPr>
      </p:pic>
      <p:pic>
        <p:nvPicPr>
          <p:cNvPr id="15" name="Рисунок 14" descr="Солдат">
            <a:extLst>
              <a:ext uri="{FF2B5EF4-FFF2-40B4-BE49-F238E27FC236}">
                <a16:creationId xmlns:a16="http://schemas.microsoft.com/office/drawing/2014/main" id="{16ABC59A-EFBD-4301-A21A-BAF8DEC9C1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86067" y="3242977"/>
            <a:ext cx="914400" cy="914400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6E3755BA-7769-413C-B2EE-48C0A37CBF0E}"/>
              </a:ext>
            </a:extLst>
          </p:cNvPr>
          <p:cNvCxnSpPr/>
          <p:nvPr/>
        </p:nvCxnSpPr>
        <p:spPr>
          <a:xfrm>
            <a:off x="5756853" y="2213094"/>
            <a:ext cx="0" cy="829515"/>
          </a:xfrm>
          <a:prstGeom prst="straightConnector1">
            <a:avLst/>
          </a:prstGeom>
          <a:ln w="920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16F9B362-5542-45F0-8888-DBB59622F880}"/>
              </a:ext>
            </a:extLst>
          </p:cNvPr>
          <p:cNvCxnSpPr>
            <a:cxnSpLocks/>
          </p:cNvCxnSpPr>
          <p:nvPr/>
        </p:nvCxnSpPr>
        <p:spPr>
          <a:xfrm flipH="1">
            <a:off x="4201152" y="2055303"/>
            <a:ext cx="630907" cy="311444"/>
          </a:xfrm>
          <a:prstGeom prst="straightConnector1">
            <a:avLst/>
          </a:prstGeom>
          <a:ln w="920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9C68AA5-602C-4B6A-A205-7CAB6A8DBEA2}"/>
              </a:ext>
            </a:extLst>
          </p:cNvPr>
          <p:cNvCxnSpPr>
            <a:cxnSpLocks/>
          </p:cNvCxnSpPr>
          <p:nvPr/>
        </p:nvCxnSpPr>
        <p:spPr>
          <a:xfrm>
            <a:off x="6681648" y="2055303"/>
            <a:ext cx="750281" cy="461148"/>
          </a:xfrm>
          <a:prstGeom prst="straightConnector1">
            <a:avLst/>
          </a:prstGeom>
          <a:ln w="92075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704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DEC081-3E19-4C92-5BE3-4A27B3025433}"/>
              </a:ext>
            </a:extLst>
          </p:cNvPr>
          <p:cNvSpPr txBox="1"/>
          <p:nvPr/>
        </p:nvSpPr>
        <p:spPr>
          <a:xfrm>
            <a:off x="268447" y="1211595"/>
            <a:ext cx="8145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Соціальні / громадські домени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143CF-2642-04B9-EDAB-FC448A60D9A8}"/>
              </a:ext>
            </a:extLst>
          </p:cNvPr>
          <p:cNvSpPr txBox="1"/>
          <p:nvPr/>
        </p:nvSpPr>
        <p:spPr>
          <a:xfrm>
            <a:off x="2695756" y="1981385"/>
            <a:ext cx="6800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Вразливість соціального домену</a:t>
            </a:r>
            <a:endParaRPr lang="uk-UA" sz="3600" b="1">
              <a:solidFill>
                <a:srgbClr val="40404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EA0114-DF66-B3D7-2C4A-F287651CA82E}"/>
              </a:ext>
            </a:extLst>
          </p:cNvPr>
          <p:cNvSpPr txBox="1"/>
          <p:nvPr/>
        </p:nvSpPr>
        <p:spPr>
          <a:xfrm>
            <a:off x="402671" y="3520965"/>
            <a:ext cx="505856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створення, поглиблення або використання </a:t>
            </a:r>
            <a:r>
              <a:rPr lang="uk-UA" sz="2000" b="1">
                <a:solidFill>
                  <a:srgbClr val="AB36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соціокультурних розколів:</a:t>
            </a:r>
          </a:p>
          <a:p>
            <a:endParaRPr lang="uk-UA" sz="2000" b="1">
              <a:solidFill>
                <a:srgbClr val="AB361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uk-UA"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настільки глибока різниця між соціо-культурним потенціалом різних верств, </a:t>
            </a:r>
          </a:p>
          <a:p>
            <a:endParaRPr lang="uk-UA" sz="200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uk-UA"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що це </a:t>
            </a:r>
            <a:r>
              <a:rPr lang="uk-UA" sz="2000" b="1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розриває соціум</a:t>
            </a:r>
            <a:r>
              <a:rPr lang="uk-UA"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та запускає </a:t>
            </a:r>
            <a:r>
              <a:rPr lang="ru-RU"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механізми національного самознищення</a:t>
            </a:r>
            <a:endParaRPr lang="uk-UA" sz="200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067A26-11C2-9C41-3AC3-0271E2432ED2}"/>
              </a:ext>
            </a:extLst>
          </p:cNvPr>
          <p:cNvSpPr txBox="1"/>
          <p:nvPr/>
        </p:nvSpPr>
        <p:spPr>
          <a:xfrm>
            <a:off x="2695756" y="2659677"/>
            <a:ext cx="6884472" cy="400110"/>
          </a:xfrm>
          <a:prstGeom prst="rect">
            <a:avLst/>
          </a:prstGeom>
          <a:noFill/>
          <a:ln w="28575">
            <a:solidFill>
              <a:srgbClr val="404040"/>
            </a:solidFill>
          </a:ln>
        </p:spPr>
        <p:txBody>
          <a:bodyPr wrap="square">
            <a:spAutoFit/>
          </a:bodyPr>
          <a:lstStyle/>
          <a:p>
            <a:r>
              <a:rPr lang="uk-UA" sz="20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Мета: вплив на те, як працює суспільство</a:t>
            </a:r>
            <a:r>
              <a:rPr lang="uk-UA" sz="20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 цільовій державі</a:t>
            </a:r>
            <a:endParaRPr lang="uk-UA" sz="2000">
              <a:solidFill>
                <a:srgbClr val="404040"/>
              </a:solidFill>
            </a:endParaRPr>
          </a:p>
        </p:txBody>
      </p:sp>
      <p:pic>
        <p:nvPicPr>
          <p:cNvPr id="5126" name="Picture 6" descr="84h4aZAgeUg">
            <a:extLst>
              <a:ext uri="{FF2B5EF4-FFF2-40B4-BE49-F238E27FC236}">
                <a16:creationId xmlns:a16="http://schemas.microsoft.com/office/drawing/2014/main" id="{A39251F1-5160-2B34-753D-8D7257C1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629" y="3141408"/>
            <a:ext cx="4694335" cy="320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17">
            <a:extLst>
              <a:ext uri="{FF2B5EF4-FFF2-40B4-BE49-F238E27FC236}">
                <a16:creationId xmlns:a16="http://schemas.microsoft.com/office/drawing/2014/main" id="{EE93E67F-7E98-C66A-87A7-38FDBCE984DD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891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DEC081-3E19-4C92-5BE3-4A27B3025433}"/>
              </a:ext>
            </a:extLst>
          </p:cNvPr>
          <p:cNvSpPr txBox="1"/>
          <p:nvPr/>
        </p:nvSpPr>
        <p:spPr>
          <a:xfrm>
            <a:off x="268447" y="1211595"/>
            <a:ext cx="8145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Соціальні / громадські домени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143CF-2642-04B9-EDAB-FC448A60D9A8}"/>
              </a:ext>
            </a:extLst>
          </p:cNvPr>
          <p:cNvSpPr txBox="1"/>
          <p:nvPr/>
        </p:nvSpPr>
        <p:spPr>
          <a:xfrm>
            <a:off x="2695756" y="1981385"/>
            <a:ext cx="6800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Вразливість соціального домену</a:t>
            </a:r>
            <a:endParaRPr lang="uk-UA" sz="3600" b="1">
              <a:solidFill>
                <a:srgbClr val="40404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5ACC88-1702-45CE-682C-817299A733FD}"/>
              </a:ext>
            </a:extLst>
          </p:cNvPr>
          <p:cNvSpPr txBox="1"/>
          <p:nvPr/>
        </p:nvSpPr>
        <p:spPr>
          <a:xfrm>
            <a:off x="7867662" y="3069498"/>
            <a:ext cx="39658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>
                <a:solidFill>
                  <a:srgbClr val="AB36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Спірні питання</a:t>
            </a:r>
            <a:r>
              <a:rPr lang="uk-UA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які є предметом дебатів у західних суспільствах, і тому є легкою мішенню</a:t>
            </a:r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0480FC-BE05-A36A-1882-4589479F8710}"/>
              </a:ext>
            </a:extLst>
          </p:cNvPr>
          <p:cNvSpPr txBox="1"/>
          <p:nvPr/>
        </p:nvSpPr>
        <p:spPr>
          <a:xfrm>
            <a:off x="8108846" y="4144053"/>
            <a:ext cx="2164360" cy="369332"/>
          </a:xfrm>
          <a:custGeom>
            <a:avLst/>
            <a:gdLst>
              <a:gd name="connsiteX0" fmla="*/ 0 w 2164360"/>
              <a:gd name="connsiteY0" fmla="*/ 0 h 369332"/>
              <a:gd name="connsiteX1" fmla="*/ 519446 w 2164360"/>
              <a:gd name="connsiteY1" fmla="*/ 0 h 369332"/>
              <a:gd name="connsiteX2" fmla="*/ 995606 w 2164360"/>
              <a:gd name="connsiteY2" fmla="*/ 0 h 369332"/>
              <a:gd name="connsiteX3" fmla="*/ 1579983 w 2164360"/>
              <a:gd name="connsiteY3" fmla="*/ 0 h 369332"/>
              <a:gd name="connsiteX4" fmla="*/ 2164360 w 2164360"/>
              <a:gd name="connsiteY4" fmla="*/ 0 h 369332"/>
              <a:gd name="connsiteX5" fmla="*/ 2164360 w 2164360"/>
              <a:gd name="connsiteY5" fmla="*/ 369332 h 369332"/>
              <a:gd name="connsiteX6" fmla="*/ 1666557 w 2164360"/>
              <a:gd name="connsiteY6" fmla="*/ 369332 h 369332"/>
              <a:gd name="connsiteX7" fmla="*/ 1168754 w 2164360"/>
              <a:gd name="connsiteY7" fmla="*/ 369332 h 369332"/>
              <a:gd name="connsiteX8" fmla="*/ 584377 w 2164360"/>
              <a:gd name="connsiteY8" fmla="*/ 369332 h 369332"/>
              <a:gd name="connsiteX9" fmla="*/ 0 w 2164360"/>
              <a:gd name="connsiteY9" fmla="*/ 369332 h 369332"/>
              <a:gd name="connsiteX10" fmla="*/ 0 w 2164360"/>
              <a:gd name="connsiteY10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64360" h="369332" extrusionOk="0">
                <a:moveTo>
                  <a:pt x="0" y="0"/>
                </a:moveTo>
                <a:cubicBezTo>
                  <a:pt x="239125" y="-55909"/>
                  <a:pt x="261337" y="58521"/>
                  <a:pt x="519446" y="0"/>
                </a:cubicBezTo>
                <a:cubicBezTo>
                  <a:pt x="777555" y="-58521"/>
                  <a:pt x="803526" y="22476"/>
                  <a:pt x="995606" y="0"/>
                </a:cubicBezTo>
                <a:cubicBezTo>
                  <a:pt x="1187686" y="-22476"/>
                  <a:pt x="1335787" y="57302"/>
                  <a:pt x="1579983" y="0"/>
                </a:cubicBezTo>
                <a:cubicBezTo>
                  <a:pt x="1824179" y="-57302"/>
                  <a:pt x="1908008" y="30777"/>
                  <a:pt x="2164360" y="0"/>
                </a:cubicBezTo>
                <a:cubicBezTo>
                  <a:pt x="2185159" y="91456"/>
                  <a:pt x="2149280" y="211595"/>
                  <a:pt x="2164360" y="369332"/>
                </a:cubicBezTo>
                <a:cubicBezTo>
                  <a:pt x="1975899" y="412829"/>
                  <a:pt x="1900865" y="330446"/>
                  <a:pt x="1666557" y="369332"/>
                </a:cubicBezTo>
                <a:cubicBezTo>
                  <a:pt x="1432249" y="408218"/>
                  <a:pt x="1325558" y="334148"/>
                  <a:pt x="1168754" y="369332"/>
                </a:cubicBezTo>
                <a:cubicBezTo>
                  <a:pt x="1011950" y="404516"/>
                  <a:pt x="833366" y="358680"/>
                  <a:pt x="584377" y="369332"/>
                </a:cubicBezTo>
                <a:cubicBezTo>
                  <a:pt x="335388" y="379984"/>
                  <a:pt x="137650" y="356985"/>
                  <a:pt x="0" y="369332"/>
                </a:cubicBezTo>
                <a:cubicBezTo>
                  <a:pt x="-29239" y="231265"/>
                  <a:pt x="21229" y="175783"/>
                  <a:pt x="0" y="0"/>
                </a:cubicBezTo>
                <a:close/>
              </a:path>
            </a:pathLst>
          </a:custGeom>
          <a:noFill/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uk-UA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Носіння зброї</a:t>
            </a:r>
            <a:endParaRPr lang="uk-U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EB6E51-9DE0-CFEE-716B-9DEC602C6C70}"/>
              </a:ext>
            </a:extLst>
          </p:cNvPr>
          <p:cNvSpPr txBox="1"/>
          <p:nvPr/>
        </p:nvSpPr>
        <p:spPr>
          <a:xfrm>
            <a:off x="8108845" y="4665176"/>
            <a:ext cx="2785145" cy="369332"/>
          </a:xfrm>
          <a:custGeom>
            <a:avLst/>
            <a:gdLst>
              <a:gd name="connsiteX0" fmla="*/ 0 w 2785145"/>
              <a:gd name="connsiteY0" fmla="*/ 0 h 369332"/>
              <a:gd name="connsiteX1" fmla="*/ 2785145 w 2785145"/>
              <a:gd name="connsiteY1" fmla="*/ 0 h 369332"/>
              <a:gd name="connsiteX2" fmla="*/ 2785145 w 2785145"/>
              <a:gd name="connsiteY2" fmla="*/ 369332 h 369332"/>
              <a:gd name="connsiteX3" fmla="*/ 0 w 2785145"/>
              <a:gd name="connsiteY3" fmla="*/ 369332 h 369332"/>
              <a:gd name="connsiteX4" fmla="*/ 0 w 2785145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5145" h="369332" extrusionOk="0">
                <a:moveTo>
                  <a:pt x="0" y="0"/>
                </a:moveTo>
                <a:cubicBezTo>
                  <a:pt x="804712" y="2702"/>
                  <a:pt x="1950586" y="125898"/>
                  <a:pt x="2785145" y="0"/>
                </a:cubicBezTo>
                <a:cubicBezTo>
                  <a:pt x="2762484" y="66719"/>
                  <a:pt x="2806679" y="315659"/>
                  <a:pt x="2785145" y="369332"/>
                </a:cubicBezTo>
                <a:cubicBezTo>
                  <a:pt x="2220472" y="361750"/>
                  <a:pt x="335568" y="344105"/>
                  <a:pt x="0" y="369332"/>
                </a:cubicBezTo>
                <a:cubicBezTo>
                  <a:pt x="18179" y="202944"/>
                  <a:pt x="-18534" y="50183"/>
                  <a:pt x="0" y="0"/>
                </a:cubicBezTo>
                <a:close/>
              </a:path>
            </a:pathLst>
          </a:custGeom>
          <a:noFill/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161749963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uk-UA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Нелегальна міграція </a:t>
            </a:r>
            <a:endParaRPr lang="uk-U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A51A6-453B-2291-3129-8A7E1ED111D8}"/>
              </a:ext>
            </a:extLst>
          </p:cNvPr>
          <p:cNvSpPr txBox="1"/>
          <p:nvPr/>
        </p:nvSpPr>
        <p:spPr>
          <a:xfrm>
            <a:off x="8108845" y="5201175"/>
            <a:ext cx="1442908" cy="369332"/>
          </a:xfrm>
          <a:custGeom>
            <a:avLst/>
            <a:gdLst>
              <a:gd name="connsiteX0" fmla="*/ 0 w 1442908"/>
              <a:gd name="connsiteY0" fmla="*/ 0 h 369332"/>
              <a:gd name="connsiteX1" fmla="*/ 466540 w 1442908"/>
              <a:gd name="connsiteY1" fmla="*/ 0 h 369332"/>
              <a:gd name="connsiteX2" fmla="*/ 904222 w 1442908"/>
              <a:gd name="connsiteY2" fmla="*/ 0 h 369332"/>
              <a:gd name="connsiteX3" fmla="*/ 1442908 w 1442908"/>
              <a:gd name="connsiteY3" fmla="*/ 0 h 369332"/>
              <a:gd name="connsiteX4" fmla="*/ 1442908 w 1442908"/>
              <a:gd name="connsiteY4" fmla="*/ 369332 h 369332"/>
              <a:gd name="connsiteX5" fmla="*/ 990797 w 1442908"/>
              <a:gd name="connsiteY5" fmla="*/ 369332 h 369332"/>
              <a:gd name="connsiteX6" fmla="*/ 480969 w 1442908"/>
              <a:gd name="connsiteY6" fmla="*/ 369332 h 369332"/>
              <a:gd name="connsiteX7" fmla="*/ 0 w 1442908"/>
              <a:gd name="connsiteY7" fmla="*/ 369332 h 369332"/>
              <a:gd name="connsiteX8" fmla="*/ 0 w 1442908"/>
              <a:gd name="connsiteY8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908" h="369332" extrusionOk="0">
                <a:moveTo>
                  <a:pt x="0" y="0"/>
                </a:moveTo>
                <a:cubicBezTo>
                  <a:pt x="211771" y="7368"/>
                  <a:pt x="327076" y="14232"/>
                  <a:pt x="466540" y="0"/>
                </a:cubicBezTo>
                <a:cubicBezTo>
                  <a:pt x="606004" y="-14232"/>
                  <a:pt x="712313" y="9758"/>
                  <a:pt x="904222" y="0"/>
                </a:cubicBezTo>
                <a:cubicBezTo>
                  <a:pt x="1096131" y="-9758"/>
                  <a:pt x="1310962" y="26577"/>
                  <a:pt x="1442908" y="0"/>
                </a:cubicBezTo>
                <a:cubicBezTo>
                  <a:pt x="1445256" y="113493"/>
                  <a:pt x="1434567" y="197069"/>
                  <a:pt x="1442908" y="369332"/>
                </a:cubicBezTo>
                <a:cubicBezTo>
                  <a:pt x="1335334" y="360703"/>
                  <a:pt x="1192393" y="356730"/>
                  <a:pt x="990797" y="369332"/>
                </a:cubicBezTo>
                <a:cubicBezTo>
                  <a:pt x="789201" y="381934"/>
                  <a:pt x="700540" y="362628"/>
                  <a:pt x="480969" y="369332"/>
                </a:cubicBezTo>
                <a:cubicBezTo>
                  <a:pt x="261398" y="376036"/>
                  <a:pt x="189512" y="391596"/>
                  <a:pt x="0" y="369332"/>
                </a:cubicBezTo>
                <a:cubicBezTo>
                  <a:pt x="10524" y="225711"/>
                  <a:pt x="8734" y="158340"/>
                  <a:pt x="0" y="0"/>
                </a:cubicBezTo>
                <a:close/>
              </a:path>
            </a:pathLst>
          </a:custGeom>
          <a:noFill/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uk-UA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Податки</a:t>
            </a:r>
            <a:endParaRPr lang="uk-U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123047-4658-9104-C135-03E404CF0128}"/>
              </a:ext>
            </a:extLst>
          </p:cNvPr>
          <p:cNvSpPr txBox="1"/>
          <p:nvPr/>
        </p:nvSpPr>
        <p:spPr>
          <a:xfrm>
            <a:off x="8108844" y="5773307"/>
            <a:ext cx="3020038" cy="369332"/>
          </a:xfrm>
          <a:custGeom>
            <a:avLst/>
            <a:gdLst>
              <a:gd name="connsiteX0" fmla="*/ 0 w 3020038"/>
              <a:gd name="connsiteY0" fmla="*/ 0 h 369332"/>
              <a:gd name="connsiteX1" fmla="*/ 473139 w 3020038"/>
              <a:gd name="connsiteY1" fmla="*/ 0 h 369332"/>
              <a:gd name="connsiteX2" fmla="*/ 885878 w 3020038"/>
              <a:gd name="connsiteY2" fmla="*/ 0 h 369332"/>
              <a:gd name="connsiteX3" fmla="*/ 1449618 w 3020038"/>
              <a:gd name="connsiteY3" fmla="*/ 0 h 369332"/>
              <a:gd name="connsiteX4" fmla="*/ 1922758 w 3020038"/>
              <a:gd name="connsiteY4" fmla="*/ 0 h 369332"/>
              <a:gd name="connsiteX5" fmla="*/ 2395897 w 3020038"/>
              <a:gd name="connsiteY5" fmla="*/ 0 h 369332"/>
              <a:gd name="connsiteX6" fmla="*/ 3020038 w 3020038"/>
              <a:gd name="connsiteY6" fmla="*/ 0 h 369332"/>
              <a:gd name="connsiteX7" fmla="*/ 3020038 w 3020038"/>
              <a:gd name="connsiteY7" fmla="*/ 369332 h 369332"/>
              <a:gd name="connsiteX8" fmla="*/ 2516698 w 3020038"/>
              <a:gd name="connsiteY8" fmla="*/ 369332 h 369332"/>
              <a:gd name="connsiteX9" fmla="*/ 2103960 w 3020038"/>
              <a:gd name="connsiteY9" fmla="*/ 369332 h 369332"/>
              <a:gd name="connsiteX10" fmla="*/ 1600620 w 3020038"/>
              <a:gd name="connsiteY10" fmla="*/ 369332 h 369332"/>
              <a:gd name="connsiteX11" fmla="*/ 1097280 w 3020038"/>
              <a:gd name="connsiteY11" fmla="*/ 369332 h 369332"/>
              <a:gd name="connsiteX12" fmla="*/ 624141 w 3020038"/>
              <a:gd name="connsiteY12" fmla="*/ 369332 h 369332"/>
              <a:gd name="connsiteX13" fmla="*/ 0 w 3020038"/>
              <a:gd name="connsiteY13" fmla="*/ 369332 h 369332"/>
              <a:gd name="connsiteX14" fmla="*/ 0 w 3020038"/>
              <a:gd name="connsiteY1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20038" h="369332" extrusionOk="0">
                <a:moveTo>
                  <a:pt x="0" y="0"/>
                </a:moveTo>
                <a:cubicBezTo>
                  <a:pt x="166940" y="-49774"/>
                  <a:pt x="293859" y="16071"/>
                  <a:pt x="473139" y="0"/>
                </a:cubicBezTo>
                <a:cubicBezTo>
                  <a:pt x="652419" y="-16071"/>
                  <a:pt x="726257" y="19279"/>
                  <a:pt x="885878" y="0"/>
                </a:cubicBezTo>
                <a:cubicBezTo>
                  <a:pt x="1045499" y="-19279"/>
                  <a:pt x="1319998" y="5393"/>
                  <a:pt x="1449618" y="0"/>
                </a:cubicBezTo>
                <a:cubicBezTo>
                  <a:pt x="1579238" y="-5393"/>
                  <a:pt x="1757687" y="15775"/>
                  <a:pt x="1922758" y="0"/>
                </a:cubicBezTo>
                <a:cubicBezTo>
                  <a:pt x="2087829" y="-15775"/>
                  <a:pt x="2259121" y="51901"/>
                  <a:pt x="2395897" y="0"/>
                </a:cubicBezTo>
                <a:cubicBezTo>
                  <a:pt x="2532673" y="-51901"/>
                  <a:pt x="2712025" y="59279"/>
                  <a:pt x="3020038" y="0"/>
                </a:cubicBezTo>
                <a:cubicBezTo>
                  <a:pt x="3041717" y="103222"/>
                  <a:pt x="2986877" y="284950"/>
                  <a:pt x="3020038" y="369332"/>
                </a:cubicBezTo>
                <a:cubicBezTo>
                  <a:pt x="2905969" y="413612"/>
                  <a:pt x="2718511" y="322973"/>
                  <a:pt x="2516698" y="369332"/>
                </a:cubicBezTo>
                <a:cubicBezTo>
                  <a:pt x="2314885" y="415691"/>
                  <a:pt x="2202486" y="358741"/>
                  <a:pt x="2103960" y="369332"/>
                </a:cubicBezTo>
                <a:cubicBezTo>
                  <a:pt x="2005434" y="379923"/>
                  <a:pt x="1786562" y="347087"/>
                  <a:pt x="1600620" y="369332"/>
                </a:cubicBezTo>
                <a:cubicBezTo>
                  <a:pt x="1414678" y="391577"/>
                  <a:pt x="1211192" y="342721"/>
                  <a:pt x="1097280" y="369332"/>
                </a:cubicBezTo>
                <a:cubicBezTo>
                  <a:pt x="983368" y="395943"/>
                  <a:pt x="839866" y="351361"/>
                  <a:pt x="624141" y="369332"/>
                </a:cubicBezTo>
                <a:cubicBezTo>
                  <a:pt x="408416" y="387303"/>
                  <a:pt x="291885" y="344663"/>
                  <a:pt x="0" y="369332"/>
                </a:cubicBezTo>
                <a:cubicBezTo>
                  <a:pt x="-8026" y="274434"/>
                  <a:pt x="20480" y="124469"/>
                  <a:pt x="0" y="0"/>
                </a:cubicBezTo>
                <a:close/>
              </a:path>
            </a:pathLst>
          </a:custGeom>
          <a:noFill/>
          <a:ln>
            <a:solidFill>
              <a:srgbClr val="40404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uk-UA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Права людини </a:t>
            </a:r>
            <a:r>
              <a:rPr lang="en-US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vs.</a:t>
            </a:r>
            <a:r>
              <a:rPr lang="uk-UA" sz="18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безпека</a:t>
            </a:r>
            <a:endParaRPr lang="uk-UA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22102FA-5876-2D86-0E11-B8E35ECFB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5" y="4006935"/>
            <a:ext cx="3249690" cy="21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135E9C-0D11-0938-4746-47E4E109BB47}"/>
              </a:ext>
            </a:extLst>
          </p:cNvPr>
          <p:cNvSpPr txBox="1"/>
          <p:nvPr/>
        </p:nvSpPr>
        <p:spPr>
          <a:xfrm>
            <a:off x="268447" y="3152251"/>
            <a:ext cx="336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Убивство Джорджа Флойда</a:t>
            </a:r>
            <a:r>
              <a:rPr lang="en-US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поліцейським в 2020р.</a:t>
            </a:r>
          </a:p>
        </p:txBody>
      </p:sp>
      <p:pic>
        <p:nvPicPr>
          <p:cNvPr id="6148" name="Picture 4" descr="Проти масок, вакцин та уряду. Хто транслює фейки про COVID-19">
            <a:extLst>
              <a:ext uri="{FF2B5EF4-FFF2-40B4-BE49-F238E27FC236}">
                <a16:creationId xmlns:a16="http://schemas.microsoft.com/office/drawing/2014/main" id="{8AF07E9C-1BE8-DCCB-DD14-F45ABC03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62" y="3156448"/>
            <a:ext cx="4073700" cy="228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F87BD-7D23-D5B1-8517-B02BD78E8070}"/>
              </a:ext>
            </a:extLst>
          </p:cNvPr>
          <p:cNvSpPr txBox="1"/>
          <p:nvPr/>
        </p:nvSpPr>
        <p:spPr>
          <a:xfrm>
            <a:off x="4341302" y="5531451"/>
            <a:ext cx="336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Протести проти вакцинації під час ковід-пандемії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D115B-DA0C-9CA8-2149-ED2435EEFDD2}"/>
              </a:ext>
            </a:extLst>
          </p:cNvPr>
          <p:cNvSpPr txBox="1"/>
          <p:nvPr/>
        </p:nvSpPr>
        <p:spPr>
          <a:xfrm>
            <a:off x="2695756" y="2659677"/>
            <a:ext cx="6884472" cy="400110"/>
          </a:xfrm>
          <a:prstGeom prst="rect">
            <a:avLst/>
          </a:prstGeom>
          <a:noFill/>
          <a:ln w="28575">
            <a:solidFill>
              <a:srgbClr val="404040"/>
            </a:solidFill>
          </a:ln>
        </p:spPr>
        <p:txBody>
          <a:bodyPr wrap="square">
            <a:spAutoFit/>
          </a:bodyPr>
          <a:lstStyle/>
          <a:p>
            <a:r>
              <a:rPr lang="uk-UA" sz="2000" b="1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Мета: вплив на те, як працює суспільство</a:t>
            </a:r>
            <a:r>
              <a:rPr lang="uk-UA" sz="200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в цільовій державі</a:t>
            </a:r>
            <a:endParaRPr lang="uk-UA" sz="2000">
              <a:solidFill>
                <a:srgbClr val="404040"/>
              </a:solidFill>
            </a:endParaRPr>
          </a:p>
        </p:txBody>
      </p:sp>
      <p:sp>
        <p:nvSpPr>
          <p:cNvPr id="12" name="Объект 17">
            <a:extLst>
              <a:ext uri="{FF2B5EF4-FFF2-40B4-BE49-F238E27FC236}">
                <a16:creationId xmlns:a16="http://schemas.microsoft.com/office/drawing/2014/main" id="{BF85CFCA-4257-5CD8-4337-270692021662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856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413ED48-158D-70C4-1AF8-AE5CD122D83E}"/>
              </a:ext>
            </a:extLst>
          </p:cNvPr>
          <p:cNvSpPr txBox="1"/>
          <p:nvPr/>
        </p:nvSpPr>
        <p:spPr>
          <a:xfrm>
            <a:off x="385894" y="3283112"/>
            <a:ext cx="115684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>
                <a:solidFill>
                  <a:srgbClr val="AB361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Далі буде…</a:t>
            </a:r>
            <a:endParaRPr lang="uk-UA" sz="6600">
              <a:solidFill>
                <a:srgbClr val="AB36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Культурні домени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 використовується культура як зброя</a:t>
            </a:r>
            <a:r>
              <a:rPr lang="uk-UA" b="1" dirty="0" smtClean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?</a:t>
            </a:r>
            <a:endParaRPr lang="uk-UA" b="1" dirty="0">
              <a:solidFill>
                <a:srgbClr val="AB36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BC6248B5-4B0A-F73B-CD81-FC49122E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5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EE45C-4CE0-B9CA-5655-9CB55C8391CF}"/>
              </a:ext>
            </a:extLst>
          </p:cNvPr>
          <p:cNvSpPr txBox="1"/>
          <p:nvPr/>
        </p:nvSpPr>
        <p:spPr>
          <a:xfrm>
            <a:off x="349230" y="1270755"/>
            <a:ext cx="11248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Кейс 1: Соотєчєствеєннікі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0C48B-A392-6788-40E0-708D28B5308E}"/>
              </a:ext>
            </a:extLst>
          </p:cNvPr>
          <p:cNvSpPr txBox="1"/>
          <p:nvPr/>
        </p:nvSpPr>
        <p:spPr>
          <a:xfrm>
            <a:off x="349230" y="2660677"/>
            <a:ext cx="80984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Концепція </a:t>
            </a:r>
            <a:r>
              <a:rPr lang="uk-UA" sz="2000" b="1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окреслює сфери інтересів рф </a:t>
            </a: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та функціонує концентрично: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громадянське ядро: громадяни-</a:t>
            </a:r>
            <a:r>
              <a:rPr lang="uk-UA" sz="2000" b="1" i="0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емігранти</a:t>
            </a:r>
            <a:endParaRPr lang="uk-UA" sz="2000" b="0" i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люди, які </a:t>
            </a:r>
            <a:r>
              <a:rPr lang="uk-UA" sz="2000" b="1" i="0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культурно та духовно орієнтовані </a:t>
            </a: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росію: сепаратисти Придністров'я, Донецька та Луганська, "ждуни",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група всіх колишніх </a:t>
            </a:r>
            <a:r>
              <a:rPr lang="uk-UA" sz="2000" b="1" i="0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радянських народів</a:t>
            </a: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та людей, що входили до Царської імперії (навіть поляки та фіни можуть бути співвітчизниками!),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останнє коло є найширшим та включає людей, які говорять </a:t>
            </a:r>
            <a:r>
              <a:rPr lang="uk-UA" sz="2000" b="1" i="0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російською мовою </a:t>
            </a: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та відчувають спорідненість із російською культурою та духовністю.</a:t>
            </a:r>
            <a:endParaRPr lang="uk-UA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F967A6-0AA6-0FDB-0CDF-28E82D2B91F4}"/>
              </a:ext>
            </a:extLst>
          </p:cNvPr>
          <p:cNvSpPr txBox="1"/>
          <p:nvPr/>
        </p:nvSpPr>
        <p:spPr>
          <a:xfrm>
            <a:off x="6241409" y="1255366"/>
            <a:ext cx="56013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2000" b="1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Правовий статус “соотечественник”</a:t>
            </a:r>
            <a:r>
              <a:rPr lang="uk-UA" sz="2000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тобто співвітчизник, існує в росії  з 1999 </a:t>
            </a:r>
            <a:r>
              <a:rPr lang="uk-UA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(федеральний закон “Про державну політику рф стосовно співвітчизників за кордоном”)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8D734-13B0-C60B-0178-E3F5A7FE3AC0}"/>
              </a:ext>
            </a:extLst>
          </p:cNvPr>
          <p:cNvSpPr txBox="1"/>
          <p:nvPr/>
        </p:nvSpPr>
        <p:spPr>
          <a:xfrm>
            <a:off x="8500844" y="2660677"/>
            <a:ext cx="35988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Цей статус дозволяє: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легше репатріюватись при еміграції в росію: компенсації коштів на переїзд, наданні певних виплат до “компенсаційного пакету”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>
                <a:solidFill>
                  <a:srgbClr val="AB36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Обгрунтовувати "захист співвітчизників"</a:t>
            </a:r>
            <a:endParaRPr lang="uk-UA" sz="200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B49DD5E6-4C87-9DBA-EDF5-86402B2252A3}"/>
              </a:ext>
            </a:extLst>
          </p:cNvPr>
          <p:cNvCxnSpPr>
            <a:cxnSpLocks/>
          </p:cNvCxnSpPr>
          <p:nvPr/>
        </p:nvCxnSpPr>
        <p:spPr>
          <a:xfrm>
            <a:off x="8237263" y="2818939"/>
            <a:ext cx="0" cy="3471675"/>
          </a:xfrm>
          <a:prstGeom prst="line">
            <a:avLst/>
          </a:prstGeom>
          <a:ln w="31750" cap="rnd">
            <a:solidFill>
              <a:srgbClr val="AF0808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Объект 17">
            <a:extLst>
              <a:ext uri="{FF2B5EF4-FFF2-40B4-BE49-F238E27FC236}">
                <a16:creationId xmlns:a16="http://schemas.microsoft.com/office/drawing/2014/main" id="{0E4A582E-88E3-7C73-1864-09D53695060F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400" b="1" dirty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 використовується культура як зброя?</a:t>
            </a:r>
            <a:endParaRPr lang="uk-UA" sz="2400" b="1" dirty="0">
              <a:solidFill>
                <a:srgbClr val="AB361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35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BC6248B5-4B0A-F73B-CD81-FC49122E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5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EE45C-4CE0-B9CA-5655-9CB55C8391CF}"/>
              </a:ext>
            </a:extLst>
          </p:cNvPr>
          <p:cNvSpPr txBox="1"/>
          <p:nvPr/>
        </p:nvSpPr>
        <p:spPr>
          <a:xfrm>
            <a:off x="349230" y="1270755"/>
            <a:ext cx="11248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Кейс 2: россотруднічєство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78BC4A-6897-048D-3995-AC2B2589B0F1}"/>
              </a:ext>
            </a:extLst>
          </p:cNvPr>
          <p:cNvSpPr txBox="1"/>
          <p:nvPr/>
        </p:nvSpPr>
        <p:spPr>
          <a:xfrm>
            <a:off x="6853806" y="1270755"/>
            <a:ext cx="5058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Російське державне агентство (2008)</a:t>
            </a:r>
            <a:r>
              <a:rPr lang="uk-UA" sz="18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завданням якого є посилення впливу росії за кордоном, особливо в країнах СНД</a:t>
            </a:r>
            <a:endParaRPr lang="uk-UA"/>
          </a:p>
        </p:txBody>
      </p:sp>
      <p:pic>
        <p:nvPicPr>
          <p:cNvPr id="1026" name="Picture 2" descr="Зображення логотипу">
            <a:extLst>
              <a:ext uri="{FF2B5EF4-FFF2-40B4-BE49-F238E27FC236}">
                <a16:creationId xmlns:a16="http://schemas.microsoft.com/office/drawing/2014/main" id="{E207BE3B-E7A4-0550-66CC-98C087919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79" y="380666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EFA12D4-578C-220C-0CB3-FEF5B15DD62A}"/>
              </a:ext>
            </a:extLst>
          </p:cNvPr>
          <p:cNvSpPr txBox="1"/>
          <p:nvPr/>
        </p:nvSpPr>
        <p:spPr>
          <a:xfrm>
            <a:off x="349230" y="2324782"/>
            <a:ext cx="9645749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uk-UA" sz="2000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Напрямки діяльності: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b="1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забезпечення російської присутності </a:t>
            </a:r>
            <a:r>
              <a:rPr lang="uk-UA" sz="200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у світі </a:t>
            </a:r>
            <a:r>
              <a:rPr lang="uk-UA" sz="2000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за допомогою культурних обмінів, просування вивчення російської мови за кордоном, а також молодіжних обмінів та програм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робота зі </a:t>
            </a:r>
            <a:r>
              <a:rPr lang="uk-UA" sz="2000" b="1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«співвітчизниками»</a:t>
            </a:r>
            <a:r>
              <a:rPr lang="uk-UA" sz="2000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надання </a:t>
            </a:r>
            <a:r>
              <a:rPr lang="uk-UA" sz="2000" b="1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гуманітарної допомоги</a:t>
            </a:r>
            <a:r>
              <a:rPr lang="uk-UA" sz="200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000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колишнім союзникам СРСР, які поділяють позитивне ставлення до рф як його наступниці. </a:t>
            </a: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забезпечення присутності росії на </a:t>
            </a:r>
            <a:r>
              <a:rPr lang="uk-UA" sz="2000" b="1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тимчасово окупованих українських територіях</a:t>
            </a:r>
            <a:endParaRPr lang="uk-UA" sz="2000" b="0" i="0" u="none" strike="noStrike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00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поширення </a:t>
            </a:r>
            <a:r>
              <a:rPr lang="uk-UA" sz="2000" b="1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мілітаристської пропаганди</a:t>
            </a:r>
            <a:r>
              <a:rPr lang="uk-UA" sz="2000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та протистояння </a:t>
            </a:r>
            <a:r>
              <a:rPr lang="uk-UA" sz="2000" b="1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спробам «скасування» росії чи російської культури</a:t>
            </a:r>
            <a:endParaRPr lang="uk-UA" sz="2000" b="0" i="0" u="none" strike="noStrike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Объект 17">
            <a:extLst>
              <a:ext uri="{FF2B5EF4-FFF2-40B4-BE49-F238E27FC236}">
                <a16:creationId xmlns:a16="http://schemas.microsoft.com/office/drawing/2014/main" id="{B373A3E1-1436-6543-2741-D83CAA9AACBF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b="1" dirty="0" smtClean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 </a:t>
            </a:r>
            <a:r>
              <a:rPr lang="uk-UA" sz="2400" b="1" dirty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використовується культура як зброя?</a:t>
            </a:r>
            <a:endParaRPr lang="uk-UA" sz="2400" b="1" dirty="0">
              <a:solidFill>
                <a:srgbClr val="AB361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98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Русско-украинский поэт Шевченко»: «Россотрудничество» и его офис в Киеве  проводят конкурс | Петр и Мазепа">
            <a:extLst>
              <a:ext uri="{FF2B5EF4-FFF2-40B4-BE49-F238E27FC236}">
                <a16:creationId xmlns:a16="http://schemas.microsoft.com/office/drawing/2014/main" id="{79A7888F-D457-3502-1845-FC3D28C2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14" y="4108763"/>
            <a:ext cx="4145354" cy="238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C6248B5-4B0A-F73B-CD81-FC49122E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5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EE45C-4CE0-B9CA-5655-9CB55C8391CF}"/>
              </a:ext>
            </a:extLst>
          </p:cNvPr>
          <p:cNvSpPr txBox="1"/>
          <p:nvPr/>
        </p:nvSpPr>
        <p:spPr>
          <a:xfrm>
            <a:off x="349230" y="1270755"/>
            <a:ext cx="11248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Кейс 2: россотруднічєство</a:t>
            </a:r>
          </a:p>
        </p:txBody>
      </p:sp>
      <p:pic>
        <p:nvPicPr>
          <p:cNvPr id="2050" name="Picture 2" descr="СКФУ и Россотрудничество запускают международный проект для будущих  преподавателей русского языка за рубежом :: 1777.Ru">
            <a:extLst>
              <a:ext uri="{FF2B5EF4-FFF2-40B4-BE49-F238E27FC236}">
                <a16:creationId xmlns:a16="http://schemas.microsoft.com/office/drawing/2014/main" id="{5A6DABF3-A5AD-6912-08B0-9775ABAAE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8" y="4112608"/>
            <a:ext cx="3954322" cy="2372593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оссотрудничество будет выдавать электронные подписи для граждан РФ за  рубежом и презентовало новую торговую платформу / Хабр">
            <a:extLst>
              <a:ext uri="{FF2B5EF4-FFF2-40B4-BE49-F238E27FC236}">
                <a16:creationId xmlns:a16="http://schemas.microsoft.com/office/drawing/2014/main" id="{709BF3F9-FACE-2C81-9A78-A6456ABB0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8"/>
          <a:stretch/>
        </p:blipFill>
        <p:spPr bwMode="auto">
          <a:xfrm>
            <a:off x="3627013" y="2141387"/>
            <a:ext cx="4080461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Россотрудничество в Молдове – Центр поддержки молдавской молодежи">
            <a:extLst>
              <a:ext uri="{FF2B5EF4-FFF2-40B4-BE49-F238E27FC236}">
                <a16:creationId xmlns:a16="http://schemas.microsoft.com/office/drawing/2014/main" id="{94DE54E1-159D-EB76-D880-8D05625F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5" y="2141387"/>
            <a:ext cx="2619375" cy="17430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3B29A5-2CE7-F815-53D5-2A5792BC42AF}"/>
              </a:ext>
            </a:extLst>
          </p:cNvPr>
          <p:cNvSpPr txBox="1"/>
          <p:nvPr/>
        </p:nvSpPr>
        <p:spPr>
          <a:xfrm>
            <a:off x="7972386" y="2016138"/>
            <a:ext cx="37302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lang="ru-RU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ід радянських попередників має </a:t>
            </a:r>
            <a:r>
              <a:rPr lang="ru-RU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мережу представництв за кордоном </a:t>
            </a:r>
            <a:r>
              <a:rPr lang="ru-RU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ru-RU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так званих </a:t>
            </a:r>
            <a:r>
              <a:rPr lang="ru-RU" b="1" i="0" u="none" strike="noStrike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«Російських домів»</a:t>
            </a:r>
            <a:r>
              <a:rPr lang="ru-RU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0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по всьому світу від Південної Кореї до Чилі. Таких представництв налічується </a:t>
            </a:r>
            <a:r>
              <a:rPr lang="ru-RU" b="1" i="0" u="none" strike="noStrike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97</a:t>
            </a:r>
            <a:r>
              <a:rPr lang="ru-RU" b="1" i="0" u="none" strike="noStrike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uk-UA" b="1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Русский Дом в Бишкеке (@rushousebishkek) / X">
            <a:extLst>
              <a:ext uri="{FF2B5EF4-FFF2-40B4-BE49-F238E27FC236}">
                <a16:creationId xmlns:a16="http://schemas.microsoft.com/office/drawing/2014/main" id="{0E462538-9116-FEE9-F715-1E6739365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182" y="4108763"/>
            <a:ext cx="2376437" cy="237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7">
            <a:extLst>
              <a:ext uri="{FF2B5EF4-FFF2-40B4-BE49-F238E27FC236}">
                <a16:creationId xmlns:a16="http://schemas.microsoft.com/office/drawing/2014/main" id="{6033F6F6-FD7D-5573-E53B-3CC9AB3E0FAB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21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BC6248B5-4B0A-F73B-CD81-FC49122E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5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EE45C-4CE0-B9CA-5655-9CB55C8391CF}"/>
              </a:ext>
            </a:extLst>
          </p:cNvPr>
          <p:cNvSpPr txBox="1"/>
          <p:nvPr/>
        </p:nvSpPr>
        <p:spPr>
          <a:xfrm>
            <a:off x="349230" y="1270755"/>
            <a:ext cx="11248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Кейс 2: россотруднічєство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ADA4A-8F76-8D8C-35B7-A151466C8B4B}"/>
              </a:ext>
            </a:extLst>
          </p:cNvPr>
          <p:cNvSpPr txBox="1"/>
          <p:nvPr/>
        </p:nvSpPr>
        <p:spPr>
          <a:xfrm>
            <a:off x="324859" y="3429000"/>
            <a:ext cx="7027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0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Наймасштабніша, найкраще фінансована і найбільш історично вкорінена інституція </a:t>
            </a:r>
            <a:r>
              <a:rPr lang="uk-UA" sz="2000" b="1" i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російської культурної дипломатії</a:t>
            </a:r>
            <a:endParaRPr lang="uk-UA" sz="2000">
              <a:solidFill>
                <a:srgbClr val="40404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CA8ADA-C3CA-8731-CA40-8C6EDE064D3D}"/>
              </a:ext>
            </a:extLst>
          </p:cNvPr>
          <p:cNvSpPr txBox="1"/>
          <p:nvPr/>
        </p:nvSpPr>
        <p:spPr>
          <a:xfrm>
            <a:off x="324860" y="4350631"/>
            <a:ext cx="70270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0" i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 2022р. </a:t>
            </a:r>
            <a:r>
              <a:rPr lang="ru-RU" sz="3200">
                <a:solidFill>
                  <a:srgbClr val="2021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sz="3200" b="0" i="0">
                <a:solidFill>
                  <a:srgbClr val="2021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оссотрудничество перебуває під міжнародними санкціями</a:t>
            </a:r>
            <a:endParaRPr lang="uk-UA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3F514C-58BC-E1B0-B367-8BDED0749914}"/>
              </a:ext>
            </a:extLst>
          </p:cNvPr>
          <p:cNvSpPr txBox="1"/>
          <p:nvPr/>
        </p:nvSpPr>
        <p:spPr>
          <a:xfrm>
            <a:off x="349230" y="2150842"/>
            <a:ext cx="7452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 2014 року – офіційно має провідну роль у розвитку </a:t>
            </a:r>
            <a:r>
              <a:rPr lang="uk-UA" sz="2000" b="1" i="0">
                <a:solidFill>
                  <a:srgbClr val="AB36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м’якої сили</a:t>
            </a: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 росії, яку в офіційних документах часто називають як “</a:t>
            </a:r>
            <a:r>
              <a:rPr lang="uk-UA" sz="2000" b="1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гуманітарний вимір зовнішньої політики</a:t>
            </a:r>
            <a:r>
              <a:rPr lang="uk-UA" sz="2000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uk-UA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ACA6F-5D00-2FB9-75AE-32F18E5082C5}"/>
              </a:ext>
            </a:extLst>
          </p:cNvPr>
          <p:cNvSpPr txBox="1"/>
          <p:nvPr/>
        </p:nvSpPr>
        <p:spPr>
          <a:xfrm>
            <a:off x="324859" y="5873101"/>
            <a:ext cx="7317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1">
                <a:solidFill>
                  <a:srgbClr val="AB36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м’яка сила </a:t>
            </a:r>
            <a:r>
              <a:rPr lang="uk-UA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ru-RU" b="0" i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здатність впливати на інших для досягнення бажаних результатів через залучення, а не примус чи оплату</a:t>
            </a:r>
            <a:endParaRPr lang="uk-U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0" name="Picture 8" descr="Не купуй російське! — Вікіпедія">
            <a:extLst>
              <a:ext uri="{FF2B5EF4-FFF2-40B4-BE49-F238E27FC236}">
                <a16:creationId xmlns:a16="http://schemas.microsoft.com/office/drawing/2014/main" id="{B4399153-895A-F3EB-ED97-EA0A47C9C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01"/>
              </a:clrFrom>
              <a:clrTo>
                <a:srgbClr val="FFFF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181" y="1434990"/>
            <a:ext cx="4491240" cy="45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17">
            <a:extLst>
              <a:ext uri="{FF2B5EF4-FFF2-40B4-BE49-F238E27FC236}">
                <a16:creationId xmlns:a16="http://schemas.microsoft.com/office/drawing/2014/main" id="{26A04DC2-8B76-8B05-F18D-FF14B50DCAF1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b="1" dirty="0" smtClean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 </a:t>
            </a:r>
            <a:r>
              <a:rPr lang="uk-UA" sz="2400" b="1" dirty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використовується культура як зброя?</a:t>
            </a:r>
            <a:endParaRPr lang="uk-UA" sz="2400" b="1" dirty="0">
              <a:solidFill>
                <a:srgbClr val="AB361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2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BC6248B5-4B0A-F73B-CD81-FC49122E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5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22B56-9C7E-F90A-EB22-FEDE61992CD1}"/>
              </a:ext>
            </a:extLst>
          </p:cNvPr>
          <p:cNvSpPr txBox="1"/>
          <p:nvPr/>
        </p:nvSpPr>
        <p:spPr>
          <a:xfrm>
            <a:off x="3341233" y="1302166"/>
            <a:ext cx="8544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>
                <a:latin typeface="Calibri" panose="020F0502020204030204" pitchFamily="34" charset="0"/>
                <a:cs typeface="Calibri" panose="020F0502020204030204" pitchFamily="34" charset="0"/>
              </a:rPr>
              <a:t>https://news.obozrevatel.com/ukr/show/people/vid-pushkina-i-tsoya-do-balerin-ukrainskij-pismennik-dostupno-poyasniv-yak-rosijska-kultura-vbivae.htm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1115F-3EFC-84FD-FCF0-834591C9927E}"/>
              </a:ext>
            </a:extLst>
          </p:cNvPr>
          <p:cNvSpPr txBox="1"/>
          <p:nvPr/>
        </p:nvSpPr>
        <p:spPr>
          <a:xfrm>
            <a:off x="419450" y="1379110"/>
            <a:ext cx="2657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b="0" i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Проєкт Мартина Якуба</a:t>
            </a:r>
            <a:endParaRPr lang="uk-UA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2919EC-10CE-6215-A872-62FC4EF386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2" t="13823" r="32608" b="38838"/>
          <a:stretch/>
        </p:blipFill>
        <p:spPr>
          <a:xfrm>
            <a:off x="419450" y="1911171"/>
            <a:ext cx="3525082" cy="212162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04B5D30-1697-2070-6B1D-B83509328D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1" t="14311" r="32710" b="35780"/>
          <a:stretch/>
        </p:blipFill>
        <p:spPr>
          <a:xfrm>
            <a:off x="539750" y="4216468"/>
            <a:ext cx="3379500" cy="214437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783ECF-F09D-B3D3-94D8-EEAEC2092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9" t="13578" r="32911" b="37370"/>
          <a:stretch/>
        </p:blipFill>
        <p:spPr>
          <a:xfrm>
            <a:off x="4117648" y="1911080"/>
            <a:ext cx="3343956" cy="212171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214B25-5041-A5E6-1879-81720CD5BC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01" t="13945" r="32407" b="36025"/>
          <a:stretch/>
        </p:blipFill>
        <p:spPr>
          <a:xfrm>
            <a:off x="7613319" y="1911079"/>
            <a:ext cx="3368482" cy="21326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A6ABF96-4C8C-96FA-E295-57FB3DCB32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99" t="13578" r="32609" b="36024"/>
          <a:stretch/>
        </p:blipFill>
        <p:spPr>
          <a:xfrm>
            <a:off x="7610147" y="4213645"/>
            <a:ext cx="3343957" cy="213267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34F3A21-82AA-D529-7E8D-ADADD68CD5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05" t="15259" r="32608" b="36025"/>
          <a:stretch/>
        </p:blipFill>
        <p:spPr>
          <a:xfrm>
            <a:off x="4064832" y="4216052"/>
            <a:ext cx="3446008" cy="21443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Объект 17">
            <a:extLst>
              <a:ext uri="{FF2B5EF4-FFF2-40B4-BE49-F238E27FC236}">
                <a16:creationId xmlns:a16="http://schemas.microsoft.com/office/drawing/2014/main" id="{8A9727D7-0AE8-FDBE-9342-6EDD6B030C69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b="1" dirty="0" smtClean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 </a:t>
            </a:r>
            <a:r>
              <a:rPr lang="uk-UA" sz="2400" b="1" dirty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використовується культура як зброя?</a:t>
            </a:r>
            <a:endParaRPr lang="uk-UA" sz="2400" b="1" dirty="0">
              <a:solidFill>
                <a:srgbClr val="AB361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2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>
            <a:extLst>
              <a:ext uri="{FF2B5EF4-FFF2-40B4-BE49-F238E27FC236}">
                <a16:creationId xmlns:a16="http://schemas.microsoft.com/office/drawing/2014/main" id="{BC6248B5-4B0A-F73B-CD81-FC49122ED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54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F6370C-3133-4623-2D99-0CBA11C72A0C}"/>
              </a:ext>
            </a:extLst>
          </p:cNvPr>
          <p:cNvSpPr txBox="1"/>
          <p:nvPr/>
        </p:nvSpPr>
        <p:spPr>
          <a:xfrm>
            <a:off x="349231" y="1279570"/>
            <a:ext cx="11579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Кейс 3: Інститути Конфуція/ </a:t>
            </a:r>
            <a:r>
              <a:rPr lang="de-CH" sz="3600" b="1">
                <a:solidFill>
                  <a:srgbClr val="AB3611"/>
                </a:solidFill>
                <a:latin typeface="Calibri" panose="020F0502020204030204" pitchFamily="34" charset="0"/>
              </a:rPr>
              <a:t>Confucius Institutes</a:t>
            </a:r>
            <a:r>
              <a:rPr lang="uk-UA" sz="3600" b="1">
                <a:solidFill>
                  <a:srgbClr val="AB3611"/>
                </a:solidFill>
                <a:latin typeface="Calibri" panose="020F0502020204030204" pitchFamily="34" charset="0"/>
              </a:rPr>
              <a:t>,</a:t>
            </a:r>
            <a:r>
              <a:rPr lang="de-CH" sz="3600" b="1">
                <a:solidFill>
                  <a:srgbClr val="AB3611"/>
                </a:solidFill>
                <a:latin typeface="Calibri" panose="020F0502020204030204" pitchFamily="34" charset="0"/>
              </a:rPr>
              <a:t> CIs</a:t>
            </a:r>
            <a:endParaRPr lang="uk-UA" sz="3600" b="1">
              <a:solidFill>
                <a:srgbClr val="AB361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89062-9EEE-C669-3E05-75B44F282E08}"/>
              </a:ext>
            </a:extLst>
          </p:cNvPr>
          <p:cNvSpPr txBox="1"/>
          <p:nvPr/>
        </p:nvSpPr>
        <p:spPr>
          <a:xfrm>
            <a:off x="9454393" y="5740916"/>
            <a:ext cx="24747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/>
              <a:t>https://stratcomcoe.org/cuploads/pfiles/confucius_institutes.pdf</a:t>
            </a:r>
          </a:p>
        </p:txBody>
      </p:sp>
      <p:pic>
        <p:nvPicPr>
          <p:cNvPr id="2050" name="Picture 2" descr="In Indonesia, Confucius Institutes Struggle to Dislodge Anti-Chinese  Sentiment – The Diplomat">
            <a:extLst>
              <a:ext uri="{FF2B5EF4-FFF2-40B4-BE49-F238E27FC236}">
                <a16:creationId xmlns:a16="http://schemas.microsoft.com/office/drawing/2014/main" id="{F4014D5A-00A8-86A6-3AC9-7B544EDE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06" y="2718344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E9D084-98C9-762C-76A4-367C89E8BEF5}"/>
              </a:ext>
            </a:extLst>
          </p:cNvPr>
          <p:cNvSpPr txBox="1"/>
          <p:nvPr/>
        </p:nvSpPr>
        <p:spPr>
          <a:xfrm>
            <a:off x="306043" y="2145234"/>
            <a:ext cx="11579914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Некомерційні освітні установи, фінансуються урядом Китаю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400" b="1">
                <a:latin typeface="Calibri" panose="020F0502020204030204" pitchFamily="34" charset="0"/>
                <a:cs typeface="Calibri" panose="020F0502020204030204" pitchFamily="34" charset="0"/>
              </a:rPr>
              <a:t>Заявлена мета</a:t>
            </a: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: популяризація китайської мови та культури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Засновані в 2004р., за цей час стали глобальним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освітнім явищем: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партнерські відносини з </a:t>
            </a:r>
            <a:r>
              <a:rPr lang="uk-UA" sz="2400"/>
              <a:t>525</a:t>
            </a: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 університетами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охоплюють 146 країн світу,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2400"/>
              <a:t>навчається понад дев’ять мільйонів студентів</a:t>
            </a: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B7BDE-62AD-B98A-2E62-8E00CC4E8C6E}"/>
              </a:ext>
            </a:extLst>
          </p:cNvPr>
          <p:cNvSpPr txBox="1"/>
          <p:nvPr/>
        </p:nvSpPr>
        <p:spPr>
          <a:xfrm>
            <a:off x="407954" y="5694750"/>
            <a:ext cx="88734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uk-UA" sz="2400" b="1">
                <a:latin typeface="Calibri" panose="020F0502020204030204" pitchFamily="34" charset="0"/>
                <a:cs typeface="Calibri" panose="020F0502020204030204" pitchFamily="34" charset="0"/>
              </a:rPr>
              <a:t>Особливість</a:t>
            </a:r>
            <a:r>
              <a:rPr lang="uk-UA" sz="2400">
                <a:latin typeface="Calibri" panose="020F0502020204030204" pitchFamily="34" charset="0"/>
                <a:cs typeface="Calibri" panose="020F0502020204030204" pitchFamily="34" charset="0"/>
              </a:rPr>
              <a:t>: CI стають структурним підрозділом приймаючого університету та використовують систему подвійного керівництва</a:t>
            </a:r>
          </a:p>
        </p:txBody>
      </p:sp>
      <p:sp>
        <p:nvSpPr>
          <p:cNvPr id="2" name="Объект 17">
            <a:extLst>
              <a:ext uri="{FF2B5EF4-FFF2-40B4-BE49-F238E27FC236}">
                <a16:creationId xmlns:a16="http://schemas.microsoft.com/office/drawing/2014/main" id="{9E506B89-901B-804D-DD66-665963FF2D48}"/>
              </a:ext>
            </a:extLst>
          </p:cNvPr>
          <p:cNvSpPr txBox="1">
            <a:spLocks/>
          </p:cNvSpPr>
          <p:nvPr/>
        </p:nvSpPr>
        <p:spPr>
          <a:xfrm>
            <a:off x="349231" y="511728"/>
            <a:ext cx="11273716" cy="53472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2400" b="1" dirty="0" smtClean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 </a:t>
            </a:r>
            <a:r>
              <a:rPr lang="uk-UA" sz="2400" b="1" dirty="0">
                <a:solidFill>
                  <a:srgbClr val="AB361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використовується культура як зброя?</a:t>
            </a:r>
            <a:endParaRPr lang="uk-UA" sz="2400" b="1" dirty="0">
              <a:solidFill>
                <a:srgbClr val="AB361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ru-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008331"/>
      </p:ext>
    </p:extLst>
  </p:cSld>
  <p:clrMapOvr>
    <a:masterClrMapping/>
  </p:clrMapOvr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715154_TF10001108" id="{AD03B7F0-D966-4354-AC03-7A90B59AFB51}" vid="{C94E022A-E681-4920-85C8-04125627F5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Custom 5">
      <a:dk1>
        <a:srgbClr val="535353"/>
      </a:dk1>
      <a:lt1>
        <a:sysClr val="window" lastClr="FFFFFF"/>
      </a:lt1>
      <a:dk2>
        <a:srgbClr val="535353"/>
      </a:dk2>
      <a:lt2>
        <a:srgbClr val="F8F8F8"/>
      </a:lt2>
      <a:accent1>
        <a:srgbClr val="FDE17D"/>
      </a:accent1>
      <a:accent2>
        <a:srgbClr val="7EBAF8"/>
      </a:accent2>
      <a:accent3>
        <a:srgbClr val="969696"/>
      </a:accent3>
      <a:accent4>
        <a:srgbClr val="3379BE"/>
      </a:accent4>
      <a:accent5>
        <a:srgbClr val="5F5F5F"/>
      </a:accent5>
      <a:accent6>
        <a:srgbClr val="535353"/>
      </a:accent6>
      <a:hlink>
        <a:srgbClr val="5F5F5F"/>
      </a:hlink>
      <a:folHlink>
        <a:srgbClr val="919191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/>
        </a:defPPr>
      </a:lst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0</TotalTime>
  <Words>966</Words>
  <Application>Microsoft Office PowerPoint</Application>
  <PresentationFormat>Широкоэкранный</PresentationFormat>
  <Paragraphs>162</Paragraphs>
  <Slides>22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35" baseType="lpstr">
      <vt:lpstr>맑은 고딕</vt:lpstr>
      <vt:lpstr>Aharoni</vt:lpstr>
      <vt:lpstr>Arial</vt:lpstr>
      <vt:lpstr>Arial Unicode MS</vt:lpstr>
      <vt:lpstr>Calibri</vt:lpstr>
      <vt:lpstr>Cavolini</vt:lpstr>
      <vt:lpstr>Segoe UI</vt:lpstr>
      <vt:lpstr>Segoe UI Light</vt:lpstr>
      <vt:lpstr>Times New Roman</vt:lpstr>
      <vt:lpstr>Tw Cen MT</vt:lpstr>
      <vt:lpstr>WelcomeDoc</vt:lpstr>
      <vt:lpstr>Office Theme</vt:lpstr>
      <vt:lpstr>Contents Slide Master</vt:lpstr>
      <vt:lpstr>Aкадемічна протидія гібридним загрозам </vt:lpstr>
      <vt:lpstr>НАЗВА ПРОЄКТУ</vt:lpstr>
      <vt:lpstr>Культурні домени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2020-03-25T20:29:12Z</dcterms:created>
  <dcterms:modified xsi:type="dcterms:W3CDTF">2024-10-10T18:49:35Z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