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B0FA-1AFD-4FEF-81E2-B23324C9B05B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108E51CA-4E28-4A9F-BD8D-272EFCA44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0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B0FA-1AFD-4FEF-81E2-B23324C9B05B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51CA-4E28-4A9F-BD8D-272EFCA44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7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B0FA-1AFD-4FEF-81E2-B23324C9B05B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51CA-4E28-4A9F-BD8D-272EFCA44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B0FA-1AFD-4FEF-81E2-B23324C9B05B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51CA-4E28-4A9F-BD8D-272EFCA44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4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942B0FA-1AFD-4FEF-81E2-B23324C9B05B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08E51CA-4E28-4A9F-BD8D-272EFCA44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7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B0FA-1AFD-4FEF-81E2-B23324C9B05B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51CA-4E28-4A9F-BD8D-272EFCA44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0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B0FA-1AFD-4FEF-81E2-B23324C9B05B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51CA-4E28-4A9F-BD8D-272EFCA44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8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B0FA-1AFD-4FEF-81E2-B23324C9B05B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51CA-4E28-4A9F-BD8D-272EFCA44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9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B0FA-1AFD-4FEF-81E2-B23324C9B05B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51CA-4E28-4A9F-BD8D-272EFCA44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2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B0FA-1AFD-4FEF-81E2-B23324C9B05B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51CA-4E28-4A9F-BD8D-272EFCA44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B0FA-1AFD-4FEF-81E2-B23324C9B05B}" type="datetimeFigureOut">
              <a:rPr lang="en-US" smtClean="0"/>
              <a:t>11/24/2023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51CA-4E28-4A9F-BD8D-272EFCA44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4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942B0FA-1AFD-4FEF-81E2-B23324C9B05B}" type="datetimeFigureOut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108E51CA-4E28-4A9F-BD8D-272EFCA44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1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645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7820" y="231917"/>
            <a:ext cx="8976360" cy="1981447"/>
          </a:xfrm>
        </p:spPr>
        <p:txBody>
          <a:bodyPr>
            <a:noAutofit/>
          </a:bodyPr>
          <a:lstStyle/>
          <a:p>
            <a:pPr lvl="0" algn="ctr"/>
            <a:r>
              <a:rPr lang="uk-UA" sz="4400" dirty="0" smtClean="0">
                <a:solidFill>
                  <a:schemeClr val="bg1"/>
                </a:solidFill>
              </a:rPr>
              <a:t>Кібератаки, як елемент гібридної загрози</a:t>
            </a:r>
            <a:r>
              <a:rPr lang="uk-UA" sz="4400" dirty="0" smtClean="0">
                <a:solidFill>
                  <a:schemeClr val="bg1"/>
                </a:solidFill>
              </a:rPr>
              <a:t>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1600" y="6408175"/>
            <a:ext cx="7010400" cy="449825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Підготувала презентацію: Рвачова Ганна 502а група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10" y="0"/>
            <a:ext cx="6737684" cy="194911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Атаки у 2014 і 2015 роках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010" y="1616364"/>
            <a:ext cx="7243011" cy="444650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dirty="0"/>
              <a:t>13 </a:t>
            </a:r>
            <a:r>
              <a:rPr lang="ru-RU" dirty="0" err="1"/>
              <a:t>березня</a:t>
            </a:r>
            <a:r>
              <a:rPr lang="ru-RU" dirty="0"/>
              <a:t> 2014 року, за три </a:t>
            </a:r>
            <a:r>
              <a:rPr lang="ru-RU" dirty="0" err="1"/>
              <a:t>дні</a:t>
            </a:r>
            <a:r>
              <a:rPr lang="ru-RU" dirty="0"/>
              <a:t> до референдуму </a:t>
            </a:r>
            <a:r>
              <a:rPr lang="ru-RU" dirty="0" err="1"/>
              <a:t>щодо</a:t>
            </a:r>
            <a:r>
              <a:rPr lang="ru-RU" dirty="0"/>
              <a:t> статусу </a:t>
            </a:r>
            <a:r>
              <a:rPr lang="ru-RU" dirty="0" err="1"/>
              <a:t>Криму</a:t>
            </a:r>
            <a:r>
              <a:rPr lang="ru-RU" dirty="0"/>
              <a:t>, </a:t>
            </a:r>
            <a:r>
              <a:rPr lang="ru-RU" dirty="0" err="1"/>
              <a:t>Росія</a:t>
            </a:r>
            <a:r>
              <a:rPr lang="ru-RU" dirty="0"/>
              <a:t>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восьмихвилинну</a:t>
            </a:r>
            <a:r>
              <a:rPr lang="ru-RU" dirty="0"/>
              <a:t> </a:t>
            </a:r>
            <a:r>
              <a:rPr lang="en-US" dirty="0" err="1"/>
              <a:t>DDoS</a:t>
            </a:r>
            <a:r>
              <a:rPr lang="en-US" dirty="0"/>
              <a:t>-</a:t>
            </a:r>
            <a:r>
              <a:rPr lang="ru-RU" dirty="0"/>
              <a:t>атаку, </a:t>
            </a:r>
            <a:r>
              <a:rPr lang="ru-RU" dirty="0" err="1"/>
              <a:t>спрямовану</a:t>
            </a:r>
            <a:r>
              <a:rPr lang="ru-RU" dirty="0"/>
              <a:t> на </a:t>
            </a:r>
            <a:r>
              <a:rPr lang="ru-RU" dirty="0" err="1"/>
              <a:t>дестабілізацію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комп’ютерних</a:t>
            </a:r>
            <a:r>
              <a:rPr lang="ru-RU" dirty="0"/>
              <a:t> мереж і </a:t>
            </a:r>
            <a:r>
              <a:rPr lang="ru-RU" dirty="0" err="1"/>
              <a:t>комунікацій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присутності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у </a:t>
            </a:r>
            <a:r>
              <a:rPr lang="ru-RU" dirty="0" err="1"/>
              <a:t>Криму</a:t>
            </a:r>
            <a:r>
              <a:rPr lang="ru-RU" dirty="0"/>
              <a:t>. </a:t>
            </a:r>
          </a:p>
          <a:p>
            <a:r>
              <a:rPr lang="ru-RU" dirty="0"/>
              <a:t>У </a:t>
            </a:r>
            <a:r>
              <a:rPr lang="ru-RU" dirty="0" err="1"/>
              <a:t>травні</a:t>
            </a:r>
            <a:r>
              <a:rPr lang="ru-RU" dirty="0"/>
              <a:t> 2014 року, </a:t>
            </a:r>
            <a:r>
              <a:rPr lang="ru-RU" dirty="0" err="1"/>
              <a:t>незадовго</a:t>
            </a:r>
            <a:r>
              <a:rPr lang="ru-RU" dirty="0"/>
              <a:t> до </a:t>
            </a:r>
            <a:r>
              <a:rPr lang="ru-RU" dirty="0" err="1"/>
              <a:t>президентських</a:t>
            </a:r>
            <a:r>
              <a:rPr lang="ru-RU" dirty="0"/>
              <a:t> </a:t>
            </a:r>
            <a:r>
              <a:rPr lang="ru-RU" dirty="0" err="1"/>
              <a:t>виборів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проросійська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хактивістів</a:t>
            </a:r>
            <a:r>
              <a:rPr lang="ru-RU" dirty="0"/>
              <a:t> </a:t>
            </a:r>
            <a:r>
              <a:rPr lang="ru-RU" dirty="0" err="1"/>
              <a:t>здійснила</a:t>
            </a:r>
            <a:r>
              <a:rPr lang="ru-RU" dirty="0"/>
              <a:t> низку </a:t>
            </a:r>
            <a:r>
              <a:rPr lang="ru-RU" dirty="0" err="1"/>
              <a:t>кібератак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метою </a:t>
            </a:r>
            <a:r>
              <a:rPr lang="ru-RU" dirty="0" err="1"/>
              <a:t>маніпулювання</a:t>
            </a:r>
            <a:r>
              <a:rPr lang="ru-RU" dirty="0"/>
              <a:t> </a:t>
            </a:r>
            <a:r>
              <a:rPr lang="ru-RU" dirty="0" err="1"/>
              <a:t>голосуванням</a:t>
            </a:r>
            <a:r>
              <a:rPr lang="ru-RU" dirty="0"/>
              <a:t>. </a:t>
            </a:r>
            <a:r>
              <a:rPr lang="ru-RU" dirty="0" err="1"/>
              <a:t>Хакери</a:t>
            </a:r>
            <a:r>
              <a:rPr lang="ru-RU" dirty="0"/>
              <a:t> «</a:t>
            </a:r>
            <a:r>
              <a:rPr lang="ru-RU" dirty="0" err="1"/>
              <a:t>КіберБеркута</a:t>
            </a:r>
            <a:r>
              <a:rPr lang="ru-RU" dirty="0"/>
              <a:t>», </a:t>
            </a:r>
            <a:r>
              <a:rPr lang="ru-RU" dirty="0" err="1"/>
              <a:t>атакуючи</a:t>
            </a:r>
            <a:r>
              <a:rPr lang="ru-RU" dirty="0"/>
              <a:t> </a:t>
            </a:r>
            <a:r>
              <a:rPr lang="ru-RU" dirty="0" err="1"/>
              <a:t>Центральну</a:t>
            </a:r>
            <a:r>
              <a:rPr lang="ru-RU" dirty="0"/>
              <a:t> </a:t>
            </a:r>
            <a:r>
              <a:rPr lang="ru-RU" dirty="0" err="1"/>
              <a:t>виборчу</a:t>
            </a:r>
            <a:r>
              <a:rPr lang="ru-RU" dirty="0"/>
              <a:t> </a:t>
            </a:r>
            <a:r>
              <a:rPr lang="ru-RU" dirty="0" err="1"/>
              <a:t>комісію</a:t>
            </a:r>
            <a:r>
              <a:rPr lang="ru-RU" dirty="0"/>
              <a:t>, проникли в мережу та </a:t>
            </a:r>
            <a:r>
              <a:rPr lang="ru-RU" dirty="0" err="1"/>
              <a:t>видалили</a:t>
            </a:r>
            <a:r>
              <a:rPr lang="ru-RU" dirty="0"/>
              <a:t> </a:t>
            </a:r>
            <a:r>
              <a:rPr lang="ru-RU" dirty="0" err="1"/>
              <a:t>файли</a:t>
            </a:r>
            <a:r>
              <a:rPr lang="ru-RU" dirty="0"/>
              <a:t>, </a:t>
            </a:r>
            <a:r>
              <a:rPr lang="ru-RU" dirty="0" err="1"/>
              <a:t>намагаючись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виборів</a:t>
            </a:r>
            <a:r>
              <a:rPr lang="ru-RU" dirty="0"/>
              <a:t>. Атака не </a:t>
            </a:r>
            <a:r>
              <a:rPr lang="ru-RU" dirty="0" err="1"/>
              <a:t>вдалася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шкідливе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видалено</a:t>
            </a:r>
            <a:r>
              <a:rPr lang="ru-RU" dirty="0"/>
              <a:t> за 40 </a:t>
            </a:r>
            <a:r>
              <a:rPr lang="ru-RU" dirty="0" err="1"/>
              <a:t>хвилин</a:t>
            </a:r>
            <a:r>
              <a:rPr lang="ru-RU" dirty="0"/>
              <a:t> до початку </a:t>
            </a:r>
            <a:r>
              <a:rPr lang="ru-RU" dirty="0" err="1"/>
              <a:t>виборів</a:t>
            </a:r>
            <a:r>
              <a:rPr lang="ru-RU" dirty="0"/>
              <a:t> (25 </a:t>
            </a:r>
            <a:r>
              <a:rPr lang="ru-RU" dirty="0" err="1"/>
              <a:t>травня</a:t>
            </a:r>
            <a:r>
              <a:rPr lang="ru-RU" dirty="0"/>
              <a:t>). </a:t>
            </a:r>
            <a:r>
              <a:rPr lang="ru-RU" dirty="0" err="1"/>
              <a:t>Проте</a:t>
            </a:r>
            <a:r>
              <a:rPr lang="ru-RU" dirty="0"/>
              <a:t> хакерам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затримати</a:t>
            </a:r>
            <a:r>
              <a:rPr lang="ru-RU" dirty="0"/>
              <a:t> </a:t>
            </a:r>
            <a:r>
              <a:rPr lang="ru-RU" dirty="0" err="1"/>
              <a:t>підрахунок</a:t>
            </a:r>
            <a:r>
              <a:rPr lang="ru-RU" dirty="0"/>
              <a:t> </a:t>
            </a:r>
            <a:r>
              <a:rPr lang="ru-RU" dirty="0" err="1"/>
              <a:t>голосів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021" y="-1"/>
            <a:ext cx="456397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981" y="554205"/>
            <a:ext cx="5022839" cy="160934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Channel Nine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5227" y="278492"/>
            <a:ext cx="5252217" cy="6293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981" y="2047461"/>
            <a:ext cx="52481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Австралійський</a:t>
            </a:r>
            <a:r>
              <a:rPr lang="ru-RU" dirty="0"/>
              <a:t> канал 9</a:t>
            </a:r>
            <a:r>
              <a:rPr lang="en-US" dirty="0"/>
              <a:t>News Australia (Channel Nine, Nine Network) </a:t>
            </a:r>
            <a:r>
              <a:rPr lang="ru-RU" dirty="0" err="1"/>
              <a:t>піддався</a:t>
            </a:r>
            <a:r>
              <a:rPr lang="ru-RU" dirty="0"/>
              <a:t> </a:t>
            </a:r>
            <a:r>
              <a:rPr lang="ru-RU" dirty="0" err="1"/>
              <a:t>масовій</a:t>
            </a:r>
            <a:r>
              <a:rPr lang="ru-RU" dirty="0"/>
              <a:t> </a:t>
            </a:r>
            <a:r>
              <a:rPr lang="ru-RU" dirty="0" err="1"/>
              <a:t>кібератаці</a:t>
            </a:r>
            <a:r>
              <a:rPr lang="ru-RU" dirty="0"/>
              <a:t>, яка привела до </a:t>
            </a:r>
            <a:r>
              <a:rPr lang="ru-RU" dirty="0" err="1"/>
              <a:t>зриву</a:t>
            </a:r>
            <a:r>
              <a:rPr lang="ru-RU" dirty="0"/>
              <a:t> </a:t>
            </a:r>
            <a:r>
              <a:rPr lang="ru-RU" dirty="0" err="1"/>
              <a:t>ефірів</a:t>
            </a:r>
            <a:r>
              <a:rPr lang="ru-RU" dirty="0"/>
              <a:t>. Як </a:t>
            </a:r>
            <a:r>
              <a:rPr lang="ru-RU" dirty="0" err="1"/>
              <a:t>повідомив</a:t>
            </a:r>
            <a:r>
              <a:rPr lang="ru-RU" dirty="0"/>
              <a:t> у </a:t>
            </a:r>
            <a:r>
              <a:rPr lang="ru-RU" dirty="0" err="1"/>
              <a:t>неділю</a:t>
            </a:r>
            <a:r>
              <a:rPr lang="ru-RU" dirty="0"/>
              <a:t>, 28 </a:t>
            </a:r>
            <a:r>
              <a:rPr lang="ru-RU" dirty="0" err="1"/>
              <a:t>березня</a:t>
            </a:r>
            <a:r>
              <a:rPr lang="ru-RU" dirty="0"/>
              <a:t>, портал </a:t>
            </a:r>
            <a:r>
              <a:rPr lang="en-US" dirty="0"/>
              <a:t>TV </a:t>
            </a:r>
            <a:r>
              <a:rPr lang="en-US" dirty="0" err="1"/>
              <a:t>Blackbox</a:t>
            </a:r>
            <a:r>
              <a:rPr lang="en-US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спеціалізується</a:t>
            </a:r>
            <a:r>
              <a:rPr lang="ru-RU" dirty="0"/>
              <a:t> на новинах </a:t>
            </a:r>
            <a:r>
              <a:rPr lang="ru-RU" dirty="0" err="1"/>
              <a:t>телеіндустрії</a:t>
            </a:r>
            <a:r>
              <a:rPr lang="ru-RU" dirty="0"/>
              <a:t>, канал </a:t>
            </a:r>
            <a:r>
              <a:rPr lang="ru-RU" dirty="0" err="1"/>
              <a:t>готував</a:t>
            </a:r>
            <a:r>
              <a:rPr lang="ru-RU" dirty="0"/>
              <a:t> до показу </a:t>
            </a:r>
            <a:r>
              <a:rPr lang="ru-RU" dirty="0" err="1"/>
              <a:t>черговий</a:t>
            </a:r>
            <a:r>
              <a:rPr lang="ru-RU" dirty="0"/>
              <a:t> </a:t>
            </a:r>
            <a:r>
              <a:rPr lang="ru-RU" dirty="0" err="1"/>
              <a:t>випуск</a:t>
            </a:r>
            <a:r>
              <a:rPr lang="ru-RU" dirty="0"/>
              <a:t> </a:t>
            </a:r>
            <a:r>
              <a:rPr lang="ru-RU" dirty="0" err="1"/>
              <a:t>програми-розслідування</a:t>
            </a:r>
            <a:r>
              <a:rPr lang="ru-RU" dirty="0"/>
              <a:t> «</a:t>
            </a:r>
            <a:r>
              <a:rPr lang="en-US" dirty="0"/>
              <a:t>Under Investigation».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«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кримінальний</a:t>
            </a:r>
            <a:r>
              <a:rPr lang="ru-RU" dirty="0"/>
              <a:t> саботаж,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є справою рук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наразі</a:t>
            </a:r>
            <a:r>
              <a:rPr lang="ru-RU" dirty="0"/>
              <a:t> </a:t>
            </a:r>
            <a:r>
              <a:rPr lang="ru-RU" dirty="0" err="1"/>
              <a:t>з’ясовується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очевидно,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атака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вразливість</a:t>
            </a:r>
            <a:r>
              <a:rPr lang="ru-RU" dirty="0"/>
              <a:t> </a:t>
            </a:r>
            <a:r>
              <a:rPr lang="ru-RU" dirty="0" err="1"/>
              <a:t>загальнонаціонального</a:t>
            </a:r>
            <a:r>
              <a:rPr lang="ru-RU" dirty="0"/>
              <a:t> масштабу», </a:t>
            </a:r>
            <a:r>
              <a:rPr lang="ru-RU" dirty="0" err="1"/>
              <a:t>зазначила</a:t>
            </a:r>
            <a:r>
              <a:rPr lang="ru-RU" dirty="0"/>
              <a:t> команда 9</a:t>
            </a:r>
            <a:r>
              <a:rPr lang="en-US" dirty="0"/>
              <a:t>News Australia </a:t>
            </a:r>
            <a:r>
              <a:rPr lang="ru-RU" dirty="0"/>
              <a:t>в </a:t>
            </a:r>
            <a:r>
              <a:rPr lang="en-US" dirty="0"/>
              <a:t>Twitter.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2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430" y="494571"/>
            <a:ext cx="5201743" cy="160934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Фонд </a:t>
            </a:r>
            <a:r>
              <a:rPr lang="en-US" b="1" dirty="0">
                <a:solidFill>
                  <a:schemeClr val="bg1"/>
                </a:solidFill>
              </a:rPr>
              <a:t>Harris Federation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013" y="2200921"/>
            <a:ext cx="5718578" cy="4050792"/>
          </a:xfrm>
        </p:spPr>
        <p:txBody>
          <a:bodyPr>
            <a:normAutofit/>
          </a:bodyPr>
          <a:lstStyle/>
          <a:p>
            <a:r>
              <a:rPr lang="ru-RU" dirty="0"/>
              <a:t>Фонд </a:t>
            </a:r>
            <a:r>
              <a:rPr lang="en-US" dirty="0"/>
              <a:t>Harris Federation,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управляє</a:t>
            </a:r>
            <a:r>
              <a:rPr lang="ru-RU" dirty="0"/>
              <a:t> 50 </a:t>
            </a:r>
            <a:r>
              <a:rPr lang="ru-RU" dirty="0" err="1"/>
              <a:t>початковими</a:t>
            </a:r>
            <a:r>
              <a:rPr lang="ru-RU" dirty="0"/>
              <a:t> і </a:t>
            </a:r>
            <a:r>
              <a:rPr lang="ru-RU" dirty="0" err="1"/>
              <a:t>середніми</a:t>
            </a:r>
            <a:r>
              <a:rPr lang="ru-RU" dirty="0"/>
              <a:t> школами у </a:t>
            </a:r>
            <a:r>
              <a:rPr lang="ru-RU" dirty="0" err="1"/>
              <a:t>Лондоні</a:t>
            </a:r>
            <a:r>
              <a:rPr lang="ru-RU" dirty="0"/>
              <a:t> та </a:t>
            </a:r>
            <a:r>
              <a:rPr lang="ru-RU" dirty="0" err="1"/>
              <a:t>Ессексі</a:t>
            </a:r>
            <a:r>
              <a:rPr lang="ru-RU" dirty="0"/>
              <a:t>, став жертвою </a:t>
            </a:r>
            <a:r>
              <a:rPr lang="ru-RU" dirty="0" err="1"/>
              <a:t>кібератаки</a:t>
            </a:r>
            <a:r>
              <a:rPr lang="ru-RU" dirty="0"/>
              <a:t> 27 </a:t>
            </a:r>
            <a:r>
              <a:rPr lang="ru-RU" dirty="0" err="1"/>
              <a:t>березня</a:t>
            </a:r>
            <a:r>
              <a:rPr lang="ru-RU" dirty="0"/>
              <a:t>. </a:t>
            </a:r>
            <a:r>
              <a:rPr lang="ru-RU" dirty="0" err="1"/>
              <a:t>Зловмисники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доступ до ІТ-систем і </a:t>
            </a:r>
            <a:r>
              <a:rPr lang="ru-RU" dirty="0" err="1"/>
              <a:t>зашифрували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. </a:t>
            </a:r>
            <a:r>
              <a:rPr lang="ru-RU" dirty="0" err="1"/>
              <a:t>Телефонний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відключено</a:t>
            </a:r>
            <a:r>
              <a:rPr lang="ru-RU" dirty="0"/>
              <a:t>.</a:t>
            </a:r>
          </a:p>
          <a:p>
            <a:r>
              <a:rPr lang="ru-RU" dirty="0"/>
              <a:t>36.000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залишилися</a:t>
            </a:r>
            <a:r>
              <a:rPr lang="ru-RU" dirty="0"/>
              <a:t> без доступу до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пошти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en-US" dirty="0"/>
              <a:t>Harris Federation </a:t>
            </a:r>
            <a:r>
              <a:rPr lang="ru-RU" dirty="0"/>
              <a:t>залучив </a:t>
            </a:r>
            <a:r>
              <a:rPr lang="ru-RU" dirty="0" err="1"/>
              <a:t>фахівців</a:t>
            </a:r>
            <a:r>
              <a:rPr lang="ru-RU" dirty="0"/>
              <a:t> для </a:t>
            </a:r>
            <a:r>
              <a:rPr lang="ru-RU" dirty="0" err="1"/>
              <a:t>розслідування</a:t>
            </a:r>
            <a:r>
              <a:rPr lang="ru-RU" dirty="0"/>
              <a:t> </a:t>
            </a:r>
            <a:r>
              <a:rPr lang="ru-RU" dirty="0" err="1"/>
              <a:t>інциденту</a:t>
            </a:r>
            <a:r>
              <a:rPr lang="ru-RU" dirty="0"/>
              <a:t>. Фонд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співпрацює</a:t>
            </a:r>
            <a:r>
              <a:rPr lang="ru-RU" dirty="0"/>
              <a:t> з </a:t>
            </a:r>
            <a:r>
              <a:rPr lang="ru-RU" dirty="0" err="1"/>
              <a:t>Національним</a:t>
            </a:r>
            <a:r>
              <a:rPr lang="ru-RU" dirty="0"/>
              <a:t> </a:t>
            </a:r>
            <a:r>
              <a:rPr lang="ru-RU" dirty="0" err="1"/>
              <a:t>кримінальним</a:t>
            </a:r>
            <a:r>
              <a:rPr lang="ru-RU" dirty="0"/>
              <a:t> агентством і </a:t>
            </a:r>
            <a:r>
              <a:rPr lang="ru-RU" dirty="0" err="1"/>
              <a:t>Національним</a:t>
            </a:r>
            <a:r>
              <a:rPr lang="ru-RU" dirty="0"/>
              <a:t> центром </a:t>
            </a:r>
            <a:r>
              <a:rPr lang="ru-RU" dirty="0" err="1"/>
              <a:t>кібербезпеки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130" y="342511"/>
            <a:ext cx="5254840" cy="62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9806" y="106945"/>
            <a:ext cx="5022839" cy="160934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CNA Financial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9604" y="1617295"/>
            <a:ext cx="5022839" cy="4050792"/>
          </a:xfrm>
        </p:spPr>
        <p:txBody>
          <a:bodyPr/>
          <a:lstStyle/>
          <a:p>
            <a:r>
              <a:rPr lang="ru-RU" dirty="0"/>
              <a:t>На одну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страхових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США </a:t>
            </a:r>
            <a:r>
              <a:rPr lang="en-US" dirty="0"/>
              <a:t>CNA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здійснено</a:t>
            </a:r>
            <a:r>
              <a:rPr lang="ru-RU" dirty="0"/>
              <a:t> </a:t>
            </a:r>
            <a:r>
              <a:rPr lang="ru-RU" dirty="0" err="1"/>
              <a:t>кібератаку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нового </a:t>
            </a:r>
            <a:r>
              <a:rPr lang="ru-RU" dirty="0" err="1"/>
              <a:t>варіанту</a:t>
            </a:r>
            <a:r>
              <a:rPr lang="ru-RU" dirty="0"/>
              <a:t> </a:t>
            </a:r>
            <a:r>
              <a:rPr lang="ru-RU" dirty="0" err="1"/>
              <a:t>шкідливого</a:t>
            </a:r>
            <a:r>
              <a:rPr lang="ru-RU" dirty="0"/>
              <a:t> ПЗ </a:t>
            </a:r>
            <a:r>
              <a:rPr lang="en-US" dirty="0"/>
              <a:t>Phoenix </a:t>
            </a:r>
            <a:r>
              <a:rPr lang="en-US" dirty="0" err="1"/>
              <a:t>CryptoLocker</a:t>
            </a:r>
            <a:r>
              <a:rPr lang="en-US" dirty="0"/>
              <a:t>. </a:t>
            </a:r>
            <a:endParaRPr lang="ru-RU" dirty="0" smtClean="0"/>
          </a:p>
          <a:p>
            <a:r>
              <a:rPr lang="en-US" dirty="0" smtClean="0"/>
              <a:t>21 </a:t>
            </a:r>
            <a:r>
              <a:rPr lang="ru-RU" dirty="0" err="1"/>
              <a:t>березня</a:t>
            </a:r>
            <a:r>
              <a:rPr lang="ru-RU" dirty="0"/>
              <a:t> </a:t>
            </a:r>
            <a:r>
              <a:rPr lang="ru-RU" dirty="0" err="1"/>
              <a:t>зловмисники</a:t>
            </a:r>
            <a:r>
              <a:rPr lang="ru-RU" dirty="0"/>
              <a:t> </a:t>
            </a:r>
            <a:r>
              <a:rPr lang="ru-RU" dirty="0" err="1"/>
              <a:t>розгорнули</a:t>
            </a:r>
            <a:r>
              <a:rPr lang="ru-RU" dirty="0"/>
              <a:t> в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en-US" dirty="0"/>
              <a:t>CNA </a:t>
            </a:r>
            <a:r>
              <a:rPr lang="ru-RU" dirty="0" err="1"/>
              <a:t>програму-вимагач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зашифрувала</a:t>
            </a:r>
            <a:r>
              <a:rPr lang="ru-RU" dirty="0"/>
              <a:t> 15 тис. </a:t>
            </a:r>
            <a:r>
              <a:rPr lang="ru-RU" dirty="0" err="1"/>
              <a:t>пристроїв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Шифрувальник</a:t>
            </a:r>
            <a:r>
              <a:rPr lang="ru-RU" dirty="0" smtClean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захопив</a:t>
            </a:r>
            <a:r>
              <a:rPr lang="ru-RU" dirty="0"/>
              <a:t> </a:t>
            </a:r>
            <a:r>
              <a:rPr lang="ru-RU" dirty="0" err="1"/>
              <a:t>комп’ютери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віддалено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атаки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підключені</a:t>
            </a:r>
            <a:r>
              <a:rPr lang="ru-RU" dirty="0"/>
              <a:t> до корпоративного </a:t>
            </a:r>
            <a:r>
              <a:rPr lang="en-US" dirty="0"/>
              <a:t>VPN.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226" y="1617295"/>
            <a:ext cx="5639289" cy="3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830" y="267111"/>
            <a:ext cx="5857726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Система </a:t>
            </a:r>
            <a:r>
              <a:rPr lang="ru-RU" b="1" dirty="0" err="1">
                <a:solidFill>
                  <a:schemeClr val="bg1"/>
                </a:solidFill>
              </a:rPr>
              <a:t>водопостачання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Флориди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830" y="2141286"/>
            <a:ext cx="5967056" cy="405079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Хакери</a:t>
            </a:r>
            <a:r>
              <a:rPr lang="ru-RU" dirty="0"/>
              <a:t> </a:t>
            </a:r>
            <a:r>
              <a:rPr lang="ru-RU" dirty="0" err="1"/>
              <a:t>зламали</a:t>
            </a:r>
            <a:r>
              <a:rPr lang="ru-RU" dirty="0"/>
              <a:t> </a:t>
            </a:r>
            <a:r>
              <a:rPr lang="ru-RU" dirty="0" err="1"/>
              <a:t>комп’ютерну</a:t>
            </a:r>
            <a:r>
              <a:rPr lang="ru-RU" dirty="0"/>
              <a:t> систему </a:t>
            </a:r>
            <a:r>
              <a:rPr lang="ru-RU" dirty="0" err="1"/>
              <a:t>водоочисної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у </a:t>
            </a:r>
            <a:r>
              <a:rPr lang="ru-RU" dirty="0" err="1"/>
              <a:t>Флориді</a:t>
            </a:r>
            <a:r>
              <a:rPr lang="ru-RU" dirty="0"/>
              <a:t> з метою </a:t>
            </a:r>
            <a:r>
              <a:rPr lang="ru-RU" dirty="0" err="1"/>
              <a:t>отруїти</a:t>
            </a:r>
            <a:r>
              <a:rPr lang="ru-RU" dirty="0"/>
              <a:t> воду для 15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, </a:t>
            </a:r>
            <a:r>
              <a:rPr lang="ru-RU" dirty="0" err="1"/>
              <a:t>спробувавши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гідроксиду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 в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в 100 </a:t>
            </a:r>
            <a:r>
              <a:rPr lang="ru-RU" dirty="0" err="1"/>
              <a:t>разів</a:t>
            </a:r>
            <a:r>
              <a:rPr lang="ru-RU" dirty="0"/>
              <a:t> – </a:t>
            </a:r>
            <a:r>
              <a:rPr lang="ru-RU" dirty="0" err="1"/>
              <a:t>піднявши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з </a:t>
            </a:r>
            <a:r>
              <a:rPr lang="ru-RU" dirty="0" err="1"/>
              <a:t>нормальних</a:t>
            </a:r>
            <a:r>
              <a:rPr lang="ru-RU" dirty="0"/>
              <a:t> 100 </a:t>
            </a:r>
            <a:r>
              <a:rPr lang="en-US" dirty="0"/>
              <a:t>ppm </a:t>
            </a:r>
            <a:r>
              <a:rPr lang="ru-RU" dirty="0"/>
              <a:t>до 11100 </a:t>
            </a:r>
            <a:r>
              <a:rPr lang="en-US" dirty="0"/>
              <a:t>ppm. </a:t>
            </a:r>
            <a:endParaRPr lang="ru-RU" dirty="0" smtClean="0"/>
          </a:p>
          <a:p>
            <a:r>
              <a:rPr lang="ru-RU" dirty="0" err="1" smtClean="0"/>
              <a:t>Інцидент</a:t>
            </a:r>
            <a:r>
              <a:rPr lang="ru-RU" dirty="0" smtClean="0"/>
              <a:t> </a:t>
            </a:r>
            <a:r>
              <a:rPr lang="ru-RU" dirty="0" err="1"/>
              <a:t>стався</a:t>
            </a:r>
            <a:r>
              <a:rPr lang="ru-RU" dirty="0"/>
              <a:t> </a:t>
            </a:r>
            <a:r>
              <a:rPr lang="ru-RU" dirty="0" err="1"/>
              <a:t>вранці</a:t>
            </a:r>
            <a:r>
              <a:rPr lang="ru-RU" dirty="0"/>
              <a:t> 5 лютого. </a:t>
            </a:r>
            <a:r>
              <a:rPr lang="ru-RU" dirty="0" err="1"/>
              <a:t>Хакери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віддалений</a:t>
            </a:r>
            <a:r>
              <a:rPr lang="ru-RU" dirty="0"/>
              <a:t> доступ до </a:t>
            </a:r>
            <a:r>
              <a:rPr lang="ru-RU" dirty="0" err="1"/>
              <a:t>комп’ютера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через </a:t>
            </a:r>
            <a:r>
              <a:rPr lang="en-US" dirty="0"/>
              <a:t>TeamViewer, </a:t>
            </a:r>
            <a:r>
              <a:rPr lang="ru-RU" dirty="0"/>
              <a:t>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перехопили</a:t>
            </a:r>
            <a:r>
              <a:rPr lang="ru-RU" dirty="0"/>
              <a:t> контроль над </a:t>
            </a:r>
            <a:r>
              <a:rPr lang="ru-RU" dirty="0" err="1"/>
              <a:t>внутрішніми</a:t>
            </a:r>
            <a:r>
              <a:rPr lang="ru-RU" dirty="0"/>
              <a:t> </a:t>
            </a:r>
            <a:r>
              <a:rPr lang="ru-RU" dirty="0" err="1"/>
              <a:t>комп’ютерними</a:t>
            </a:r>
            <a:r>
              <a:rPr lang="ru-RU" dirty="0"/>
              <a:t> системами контролю </a:t>
            </a:r>
            <a:r>
              <a:rPr lang="ru-RU" dirty="0" err="1"/>
              <a:t>станції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департаменті</a:t>
            </a:r>
            <a:r>
              <a:rPr lang="ru-RU" dirty="0"/>
              <a:t> шерифа округу не </a:t>
            </a:r>
            <a:r>
              <a:rPr lang="ru-RU" dirty="0" err="1"/>
              <a:t>підтвердили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ПЗ </a:t>
            </a:r>
            <a:r>
              <a:rPr lang="en-US" dirty="0"/>
              <a:t>TeamViewer </a:t>
            </a:r>
            <a:r>
              <a:rPr lang="ru-RU" dirty="0" err="1"/>
              <a:t>відкрило</a:t>
            </a:r>
            <a:r>
              <a:rPr lang="ru-RU" dirty="0"/>
              <a:t> шлях хакерам.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921" y="267111"/>
            <a:ext cx="4370571" cy="60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943" y="272359"/>
            <a:ext cx="8382265" cy="16093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Масштабна атака на </a:t>
            </a:r>
            <a:r>
              <a:rPr lang="ru-RU" sz="3600" b="1" dirty="0" err="1">
                <a:solidFill>
                  <a:schemeClr val="bg1"/>
                </a:solidFill>
              </a:rPr>
              <a:t>сервери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Microsoft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Exchange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9970" y="2459338"/>
            <a:ext cx="4545761" cy="1804549"/>
          </a:xfrm>
        </p:spPr>
        <p:txBody>
          <a:bodyPr/>
          <a:lstStyle/>
          <a:p>
            <a:r>
              <a:rPr lang="ru-RU" dirty="0" err="1"/>
              <a:t>Мінімум</a:t>
            </a:r>
            <a:r>
              <a:rPr lang="ru-RU" dirty="0"/>
              <a:t> 60 000 </a:t>
            </a:r>
            <a:r>
              <a:rPr lang="ru-RU" dirty="0" err="1"/>
              <a:t>компаній</a:t>
            </a:r>
            <a:r>
              <a:rPr lang="ru-RU" dirty="0"/>
              <a:t> та </a:t>
            </a:r>
            <a:r>
              <a:rPr lang="ru-RU" dirty="0" err="1"/>
              <a:t>організацій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</a:t>
            </a:r>
            <a:r>
              <a:rPr lang="ru-RU" dirty="0" err="1"/>
              <a:t>хакерської</a:t>
            </a:r>
            <a:r>
              <a:rPr lang="ru-RU" dirty="0"/>
              <a:t> атаки через </a:t>
            </a:r>
            <a:r>
              <a:rPr lang="ru-RU" dirty="0" err="1"/>
              <a:t>уразливість</a:t>
            </a:r>
            <a:r>
              <a:rPr lang="ru-RU" dirty="0"/>
              <a:t> в </a:t>
            </a:r>
            <a:r>
              <a:rPr lang="en-US" dirty="0"/>
              <a:t>Microsoft Exchange Server.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026" y="1991033"/>
            <a:ext cx="5631839" cy="32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 </a:t>
            </a:r>
            <a:r>
              <a:rPr lang="ru-RU" b="1" dirty="0" err="1">
                <a:solidFill>
                  <a:schemeClr val="bg1"/>
                </a:solidFill>
              </a:rPr>
              <a:t>Канадська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машинобудівна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компанія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Bombardier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832" y="2093975"/>
            <a:ext cx="4684908" cy="457518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лютому 2021 року у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канадського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 </a:t>
            </a:r>
            <a:r>
              <a:rPr lang="ru-RU" dirty="0" err="1"/>
              <a:t>літаків</a:t>
            </a:r>
            <a:r>
              <a:rPr lang="ru-RU" dirty="0"/>
              <a:t> </a:t>
            </a:r>
            <a:r>
              <a:rPr lang="en-US" dirty="0"/>
              <a:t>Bombardier </a:t>
            </a:r>
            <a:r>
              <a:rPr lang="ru-RU" dirty="0" err="1"/>
              <a:t>стався</a:t>
            </a:r>
            <a:r>
              <a:rPr lang="ru-RU" dirty="0"/>
              <a:t> </a:t>
            </a:r>
            <a:r>
              <a:rPr lang="ru-RU" dirty="0" err="1"/>
              <a:t>витік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зламу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скомпрометовано</a:t>
            </a:r>
            <a:r>
              <a:rPr lang="ru-RU" dirty="0"/>
              <a:t> </a:t>
            </a:r>
            <a:r>
              <a:rPr lang="ru-RU" dirty="0" err="1"/>
              <a:t>конфіденційні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постачальників</a:t>
            </a:r>
            <a:r>
              <a:rPr lang="ru-RU" dirty="0"/>
              <a:t>, </a:t>
            </a:r>
            <a:r>
              <a:rPr lang="ru-RU" dirty="0" err="1"/>
              <a:t>клієнтів</a:t>
            </a:r>
            <a:r>
              <a:rPr lang="ru-RU" dirty="0"/>
              <a:t> і </a:t>
            </a:r>
            <a:r>
              <a:rPr lang="ru-RU" dirty="0" err="1"/>
              <a:t>близько</a:t>
            </a:r>
            <a:r>
              <a:rPr lang="ru-RU" dirty="0"/>
              <a:t> 130 </a:t>
            </a:r>
            <a:r>
              <a:rPr lang="ru-RU" dirty="0" err="1"/>
              <a:t>співробітників</a:t>
            </a:r>
            <a:r>
              <a:rPr lang="ru-RU" dirty="0"/>
              <a:t> у </a:t>
            </a:r>
            <a:r>
              <a:rPr lang="ru-RU" dirty="0" err="1"/>
              <a:t>Коста-Ріці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Розслідування</a:t>
            </a:r>
            <a:r>
              <a:rPr lang="ru-RU" dirty="0" smtClean="0"/>
              <a:t> </a:t>
            </a:r>
            <a:r>
              <a:rPr lang="ru-RU" dirty="0"/>
              <a:t>показало,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неавторизована</a:t>
            </a:r>
            <a:r>
              <a:rPr lang="ru-RU" dirty="0"/>
              <a:t> сторона </a:t>
            </a:r>
            <a:r>
              <a:rPr lang="ru-RU" dirty="0" err="1"/>
              <a:t>отримала</a:t>
            </a:r>
            <a:r>
              <a:rPr lang="ru-RU" dirty="0"/>
              <a:t> доступ до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скориставшись</a:t>
            </a:r>
            <a:r>
              <a:rPr lang="ru-RU" dirty="0"/>
              <a:t> </a:t>
            </a:r>
            <a:r>
              <a:rPr lang="ru-RU" dirty="0" err="1"/>
              <a:t>уразливістю</a:t>
            </a:r>
            <a:r>
              <a:rPr lang="ru-RU" dirty="0"/>
              <a:t> в </a:t>
            </a:r>
            <a:r>
              <a:rPr lang="ru-RU" dirty="0" err="1"/>
              <a:t>сторонньому</a:t>
            </a:r>
            <a:r>
              <a:rPr lang="ru-RU" dirty="0"/>
              <a:t> </a:t>
            </a:r>
            <a:r>
              <a:rPr lang="ru-RU" dirty="0" err="1"/>
              <a:t>додатку</a:t>
            </a:r>
            <a:r>
              <a:rPr lang="ru-RU" dirty="0"/>
              <a:t> для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файлів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вкрадені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потрапили</a:t>
            </a:r>
            <a:r>
              <a:rPr lang="ru-RU" dirty="0"/>
              <a:t> на сайт </a:t>
            </a:r>
            <a:r>
              <a:rPr lang="ru-RU" dirty="0" err="1"/>
              <a:t>вимагачів</a:t>
            </a:r>
            <a:r>
              <a:rPr lang="ru-RU" dirty="0"/>
              <a:t> </a:t>
            </a:r>
            <a:r>
              <a:rPr lang="en-US" dirty="0"/>
              <a:t>Clop.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077" y="2204856"/>
            <a:ext cx="6346275" cy="35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708" y="305728"/>
            <a:ext cx="5599309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Виробник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комп’ютерів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Acer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4833995" cy="4050792"/>
          </a:xfrm>
        </p:spPr>
        <p:txBody>
          <a:bodyPr/>
          <a:lstStyle/>
          <a:p>
            <a:r>
              <a:rPr lang="en-US" smtClean="0"/>
              <a:t>Acer </a:t>
            </a:r>
            <a:r>
              <a:rPr lang="ru-RU" smtClean="0"/>
              <a:t>був атакований з використанням програми-вимагача, в результаті якої зловмисники озвучили викуп у розмірі 50 мільйонів доларів – найбільша сума на сьогоднішній день. </a:t>
            </a:r>
          </a:p>
          <a:p>
            <a:r>
              <a:rPr lang="ru-RU" smtClean="0"/>
              <a:t>Зловмисники поділилися кількома зображеннями документів, які їм вдалося вкрасти в ході атаки, зокрема фінансові таблиці, банківські баланси і банківські повідомлення.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336" y="1369245"/>
            <a:ext cx="5559677" cy="45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4734604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University of the Highlands and Islands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310251"/>
            <a:ext cx="4993022" cy="4050792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кібератаки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(</a:t>
            </a:r>
            <a:r>
              <a:rPr lang="en-US" dirty="0"/>
              <a:t>UHI)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закрити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13 </a:t>
            </a:r>
            <a:r>
              <a:rPr lang="ru-RU" dirty="0" err="1"/>
              <a:t>коледжів</a:t>
            </a:r>
            <a:r>
              <a:rPr lang="ru-RU" dirty="0"/>
              <a:t> і </a:t>
            </a:r>
            <a:r>
              <a:rPr lang="ru-RU" dirty="0" err="1"/>
              <a:t>дослідницькі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 на один день. </a:t>
            </a:r>
            <a:endParaRPr lang="ru-RU" dirty="0" smtClean="0"/>
          </a:p>
          <a:p>
            <a:r>
              <a:rPr lang="ru-RU" dirty="0" err="1" smtClean="0"/>
              <a:t>Фахівці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виявили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атака </a:t>
            </a:r>
            <a:r>
              <a:rPr lang="ru-RU" dirty="0" err="1"/>
              <a:t>здійснювалася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en-US" dirty="0"/>
              <a:t>Cobalt Strike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інструментарій</a:t>
            </a:r>
            <a:r>
              <a:rPr lang="ru-RU" dirty="0"/>
              <a:t> для </a:t>
            </a:r>
            <a:r>
              <a:rPr lang="ru-RU" dirty="0" err="1"/>
              <a:t>тестування</a:t>
            </a:r>
            <a:r>
              <a:rPr lang="ru-RU" dirty="0"/>
              <a:t> на </a:t>
            </a:r>
            <a:r>
              <a:rPr lang="ru-RU" dirty="0" err="1"/>
              <a:t>проникнення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фахівцями</a:t>
            </a:r>
            <a:r>
              <a:rPr lang="ru-RU" dirty="0"/>
              <a:t> з </a:t>
            </a:r>
            <a:r>
              <a:rPr lang="ru-RU" dirty="0" err="1"/>
              <a:t>безпеки</a:t>
            </a:r>
            <a:r>
              <a:rPr lang="ru-RU" dirty="0"/>
              <a:t> в </a:t>
            </a:r>
            <a:r>
              <a:rPr lang="ru-RU" dirty="0" err="1"/>
              <a:t>законних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/>
              <a:t>інцидент</a:t>
            </a:r>
            <a:r>
              <a:rPr lang="ru-RU" dirty="0"/>
              <a:t> – </a:t>
            </a:r>
            <a:r>
              <a:rPr lang="ru-RU" dirty="0" err="1"/>
              <a:t>чергова</a:t>
            </a:r>
            <a:r>
              <a:rPr lang="ru-RU" dirty="0"/>
              <a:t> </a:t>
            </a:r>
            <a:r>
              <a:rPr lang="ru-RU" dirty="0" err="1"/>
              <a:t>серія</a:t>
            </a:r>
            <a:r>
              <a:rPr lang="ru-RU" dirty="0"/>
              <a:t> </a:t>
            </a:r>
            <a:r>
              <a:rPr lang="ru-RU" dirty="0" err="1"/>
              <a:t>кібератак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сектор </a:t>
            </a:r>
            <a:r>
              <a:rPr lang="ru-RU" dirty="0" err="1"/>
              <a:t>освіти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197" y="484632"/>
            <a:ext cx="4929139" cy="561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5897482" cy="160934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Sierra Wireless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7" y="2121408"/>
            <a:ext cx="5599309" cy="4050792"/>
          </a:xfrm>
        </p:spPr>
        <p:txBody>
          <a:bodyPr/>
          <a:lstStyle/>
          <a:p>
            <a:r>
              <a:rPr lang="ru-RU" dirty="0"/>
              <a:t>20 </a:t>
            </a:r>
            <a:r>
              <a:rPr lang="ru-RU" dirty="0" err="1"/>
              <a:t>березня</a:t>
            </a:r>
            <a:r>
              <a:rPr lang="ru-RU" dirty="0"/>
              <a:t> атака </a:t>
            </a:r>
            <a:r>
              <a:rPr lang="ru-RU" dirty="0" err="1"/>
              <a:t>вимагацького</a:t>
            </a:r>
            <a:r>
              <a:rPr lang="ru-RU" dirty="0"/>
              <a:t> ПЗ </a:t>
            </a:r>
            <a:r>
              <a:rPr lang="ru-RU" dirty="0" err="1"/>
              <a:t>зірвала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en-US" dirty="0"/>
              <a:t>Sierra Wireless, </a:t>
            </a:r>
            <a:r>
              <a:rPr lang="ru-RU" dirty="0" err="1"/>
              <a:t>канадського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 </a:t>
            </a:r>
            <a:r>
              <a:rPr lang="en-US" dirty="0" err="1"/>
              <a:t>IoT</a:t>
            </a:r>
            <a:r>
              <a:rPr lang="en-US" dirty="0"/>
              <a:t>-</a:t>
            </a:r>
            <a:r>
              <a:rPr lang="ru-RU" dirty="0" err="1"/>
              <a:t>пристроїв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в </a:t>
            </a:r>
            <a:r>
              <a:rPr lang="ru-RU" dirty="0" err="1"/>
              <a:t>корпоративних</a:t>
            </a:r>
            <a:r>
              <a:rPr lang="ru-RU" dirty="0"/>
              <a:t> і </a:t>
            </a:r>
            <a:r>
              <a:rPr lang="ru-RU" dirty="0" err="1"/>
              <a:t>промислових</a:t>
            </a:r>
            <a:r>
              <a:rPr lang="ru-RU" dirty="0"/>
              <a:t> мережах, в тому </a:t>
            </a:r>
            <a:r>
              <a:rPr lang="ru-RU" dirty="0" err="1"/>
              <a:t>числі</a:t>
            </a:r>
            <a:r>
              <a:rPr lang="ru-RU" dirty="0"/>
              <a:t> на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, в </a:t>
            </a:r>
            <a:r>
              <a:rPr lang="ru-RU" dirty="0" err="1"/>
              <a:t>урядових</a:t>
            </a:r>
            <a:r>
              <a:rPr lang="ru-RU" dirty="0"/>
              <a:t> </a:t>
            </a:r>
            <a:r>
              <a:rPr lang="ru-RU" dirty="0" err="1"/>
              <a:t>організаціях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енергетичних</a:t>
            </a:r>
            <a:r>
              <a:rPr lang="ru-RU" dirty="0"/>
              <a:t>, </a:t>
            </a:r>
            <a:r>
              <a:rPr lang="ru-RU" dirty="0" err="1"/>
              <a:t>транспортних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компаніях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227" y="906324"/>
            <a:ext cx="4130398" cy="52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2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347472"/>
            <a:ext cx="10058400" cy="1609344"/>
          </a:xfrm>
        </p:spPr>
        <p:txBody>
          <a:bodyPr/>
          <a:lstStyle/>
          <a:p>
            <a:pPr algn="ctr"/>
            <a:r>
              <a:rPr lang="uk-UA" dirty="0" smtClean="0"/>
              <a:t>Поняття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710" y="1956815"/>
            <a:ext cx="5791338" cy="352958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err="1"/>
              <a:t>Кібератаки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кіберзлочинців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комп’ютерні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інфраструктуру</a:t>
            </a:r>
            <a:r>
              <a:rPr lang="ru-RU" dirty="0"/>
              <a:t> і </a:t>
            </a:r>
            <a:r>
              <a:rPr lang="ru-RU" dirty="0" err="1"/>
              <a:t>відвідувачів</a:t>
            </a:r>
            <a:r>
              <a:rPr lang="ru-RU" dirty="0"/>
              <a:t> веб-</a:t>
            </a:r>
            <a:r>
              <a:rPr lang="ru-RU" dirty="0" err="1"/>
              <a:t>сайтів</a:t>
            </a:r>
            <a:r>
              <a:rPr lang="ru-RU" dirty="0" smtClean="0"/>
              <a:t>.</a:t>
            </a:r>
          </a:p>
          <a:p>
            <a:r>
              <a:rPr lang="ru-RU" b="1" dirty="0" err="1"/>
              <a:t>Фішинг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атака, яка в основному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електронну</a:t>
            </a:r>
            <a:r>
              <a:rPr lang="ru-RU" dirty="0"/>
              <a:t> </a:t>
            </a:r>
            <a:r>
              <a:rPr lang="ru-RU" dirty="0" err="1"/>
              <a:t>пошту</a:t>
            </a:r>
            <a:r>
              <a:rPr lang="ru-RU" dirty="0"/>
              <a:t> як вектор та  в </a:t>
            </a:r>
            <a:r>
              <a:rPr lang="ru-RU" dirty="0" err="1"/>
              <a:t>обманний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змушує</a:t>
            </a:r>
            <a:r>
              <a:rPr lang="ru-RU" dirty="0"/>
              <a:t> людей </a:t>
            </a:r>
            <a:r>
              <a:rPr lang="ru-RU" dirty="0" err="1"/>
              <a:t>завантажувати</a:t>
            </a:r>
            <a:r>
              <a:rPr lang="ru-RU" dirty="0"/>
              <a:t>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на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75%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зіткнулися</a:t>
            </a:r>
            <a:r>
              <a:rPr lang="ru-RU" dirty="0"/>
              <a:t> з </a:t>
            </a:r>
            <a:r>
              <a:rPr lang="ru-RU" dirty="0" err="1"/>
              <a:t>фішингом</a:t>
            </a:r>
            <a:r>
              <a:rPr lang="ru-RU" dirty="0"/>
              <a:t> у 2020 </a:t>
            </a:r>
            <a:r>
              <a:rPr lang="ru-RU" dirty="0" err="1"/>
              <a:t>році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7" y="1956814"/>
            <a:ext cx="5294379" cy="352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US" b="1" dirty="0" err="1">
                <a:solidFill>
                  <a:schemeClr val="bg1"/>
                </a:solidFill>
              </a:rPr>
              <a:t>Accellion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275540"/>
          </a:xfrm>
        </p:spPr>
        <p:txBody>
          <a:bodyPr/>
          <a:lstStyle/>
          <a:p>
            <a:r>
              <a:rPr lang="ru-RU" dirty="0" err="1"/>
              <a:t>Близько</a:t>
            </a:r>
            <a:r>
              <a:rPr lang="ru-RU" dirty="0"/>
              <a:t> 100 </a:t>
            </a:r>
            <a:r>
              <a:rPr lang="ru-RU" dirty="0" err="1"/>
              <a:t>компаній</a:t>
            </a:r>
            <a:r>
              <a:rPr lang="ru-RU" dirty="0"/>
              <a:t> та </a:t>
            </a:r>
            <a:r>
              <a:rPr lang="ru-RU" dirty="0" err="1"/>
              <a:t>організацій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файлообмінний</a:t>
            </a:r>
            <a:r>
              <a:rPr lang="ru-RU" dirty="0"/>
              <a:t> </a:t>
            </a:r>
            <a:r>
              <a:rPr lang="ru-RU" dirty="0" err="1"/>
              <a:t>сервіс</a:t>
            </a:r>
            <a:r>
              <a:rPr lang="ru-RU" dirty="0"/>
              <a:t> </a:t>
            </a:r>
            <a:r>
              <a:rPr lang="en-US" dirty="0" err="1"/>
              <a:t>Accellion</a:t>
            </a:r>
            <a:r>
              <a:rPr lang="en-US" dirty="0"/>
              <a:t> FTA (File Transfer Application),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зламані</a:t>
            </a:r>
            <a:r>
              <a:rPr lang="ru-RU" dirty="0"/>
              <a:t>. </a:t>
            </a:r>
            <a:r>
              <a:rPr lang="ru-RU" dirty="0" err="1"/>
              <a:t>Експерти</a:t>
            </a:r>
            <a:r>
              <a:rPr lang="ru-RU" dirty="0"/>
              <a:t> </a:t>
            </a:r>
            <a:r>
              <a:rPr lang="ru-RU" dirty="0" err="1"/>
              <a:t>пов’язують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з </a:t>
            </a:r>
            <a:r>
              <a:rPr lang="ru-RU" dirty="0" err="1"/>
              <a:t>хакерською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en-US" dirty="0"/>
              <a:t>FIN11. </a:t>
            </a:r>
            <a:endParaRPr lang="ru-RU" dirty="0" smtClean="0"/>
          </a:p>
          <a:p>
            <a:r>
              <a:rPr lang="en-US" dirty="0" err="1" smtClean="0"/>
              <a:t>Accellion</a:t>
            </a:r>
            <a:r>
              <a:rPr lang="en-US" dirty="0" smtClean="0"/>
              <a:t> </a:t>
            </a:r>
            <a:r>
              <a:rPr lang="ru-RU" dirty="0"/>
              <a:t>сам став жертвою атаки,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й </a:t>
            </a:r>
            <a:r>
              <a:rPr lang="ru-RU" dirty="0" err="1"/>
              <a:t>постраждали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потрапив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удар: </a:t>
            </a:r>
            <a:r>
              <a:rPr lang="ru-RU" dirty="0" err="1"/>
              <a:t>продуктовий</a:t>
            </a:r>
            <a:r>
              <a:rPr lang="ru-RU" dirty="0"/>
              <a:t> </a:t>
            </a:r>
            <a:r>
              <a:rPr lang="ru-RU" dirty="0" err="1"/>
              <a:t>гігант</a:t>
            </a:r>
            <a:r>
              <a:rPr lang="ru-RU" dirty="0"/>
              <a:t> </a:t>
            </a:r>
            <a:r>
              <a:rPr lang="en-US" dirty="0"/>
              <a:t>Kroger, </a:t>
            </a:r>
            <a:r>
              <a:rPr lang="ru-RU" dirty="0" err="1"/>
              <a:t>лідер</a:t>
            </a:r>
            <a:r>
              <a:rPr lang="ru-RU" dirty="0"/>
              <a:t> </a:t>
            </a:r>
            <a:r>
              <a:rPr lang="ru-RU" dirty="0" err="1"/>
              <a:t>телекомунікаційної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en-US" dirty="0" err="1"/>
              <a:t>Singtel</a:t>
            </a:r>
            <a:r>
              <a:rPr lang="en-US" dirty="0"/>
              <a:t>, </a:t>
            </a:r>
            <a:r>
              <a:rPr lang="ru-RU" dirty="0" err="1"/>
              <a:t>Університет</a:t>
            </a:r>
            <a:r>
              <a:rPr lang="ru-RU" dirty="0"/>
              <a:t> Колорадо, </a:t>
            </a:r>
            <a:r>
              <a:rPr lang="ru-RU" dirty="0" err="1"/>
              <a:t>компанія</a:t>
            </a:r>
            <a:r>
              <a:rPr lang="ru-RU" dirty="0"/>
              <a:t> з </a:t>
            </a:r>
            <a:r>
              <a:rPr lang="ru-RU" dirty="0" err="1"/>
              <a:t>кібербезпеки</a:t>
            </a:r>
            <a:r>
              <a:rPr lang="ru-RU" dirty="0"/>
              <a:t> </a:t>
            </a:r>
            <a:r>
              <a:rPr lang="en-US" dirty="0" err="1"/>
              <a:t>Qualys</a:t>
            </a:r>
            <a:r>
              <a:rPr lang="en-US" dirty="0"/>
              <a:t>, </a:t>
            </a:r>
            <a:r>
              <a:rPr lang="ru-RU" dirty="0" err="1"/>
              <a:t>Австралійська</a:t>
            </a:r>
            <a:r>
              <a:rPr lang="ru-RU" dirty="0"/>
              <a:t> </a:t>
            </a:r>
            <a:r>
              <a:rPr lang="ru-RU" dirty="0" err="1"/>
              <a:t>комісія</a:t>
            </a:r>
            <a:r>
              <a:rPr lang="ru-RU" dirty="0"/>
              <a:t> з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та </a:t>
            </a:r>
            <a:r>
              <a:rPr lang="ru-RU" dirty="0" err="1"/>
              <a:t>інвестицій</a:t>
            </a:r>
            <a:r>
              <a:rPr lang="ru-RU" dirty="0"/>
              <a:t> (</a:t>
            </a:r>
            <a:r>
              <a:rPr lang="en-US" dirty="0"/>
              <a:t>ASIC).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мережу </a:t>
            </a:r>
            <a:r>
              <a:rPr lang="ru-RU" dirty="0" err="1"/>
              <a:t>потрапило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конфіденційних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вкрадених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вразливості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en-US" dirty="0" err="1"/>
              <a:t>Accellion</a:t>
            </a:r>
            <a:r>
              <a:rPr lang="en-US" dirty="0" smtClean="0"/>
              <a:t>.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Серіали</a:t>
            </a:r>
            <a:endParaRPr lang="ru-RU" dirty="0"/>
          </a:p>
        </p:txBody>
      </p:sp>
      <p:pic>
        <p:nvPicPr>
          <p:cNvPr id="3074" name="Picture 2" descr="Смотреть сериал Киберсталкер 1-2 сезон онлайн бесплатно в хорошем HD  качеств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49" y="2093977"/>
            <a:ext cx="2837486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r. Robot (TV Series 2015–2019) - IM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03" y="2093977"/>
            <a:ext cx="2841024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тмена действия (сериал, 1-3 сезоны, все серии), 2020-2022 — описание,  интересные факты — Кинопоис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95" y="2093976"/>
            <a:ext cx="2719871" cy="40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311" y="2624328"/>
            <a:ext cx="6205728" cy="160934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Дякую за увагу!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5321716" cy="1609344"/>
          </a:xfrm>
        </p:spPr>
        <p:txBody>
          <a:bodyPr/>
          <a:lstStyle/>
          <a:p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фішингу</a:t>
            </a:r>
            <a:r>
              <a:rPr lang="ru-RU" b="1" dirty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093976"/>
            <a:ext cx="5321716" cy="354944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spear-phishing</a:t>
            </a:r>
            <a:r>
              <a:rPr lang="en-US" dirty="0"/>
              <a:t> – </a:t>
            </a:r>
            <a:r>
              <a:rPr lang="ru-RU" dirty="0"/>
              <a:t>атаки,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певних</a:t>
            </a:r>
            <a:r>
              <a:rPr lang="ru-RU" dirty="0"/>
              <a:t> людей,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системних</a:t>
            </a:r>
            <a:r>
              <a:rPr lang="ru-RU" dirty="0"/>
              <a:t> </a:t>
            </a:r>
            <a:r>
              <a:rPr lang="ru-RU" dirty="0" err="1"/>
              <a:t>адміністраторів</a:t>
            </a:r>
            <a:r>
              <a:rPr lang="ru-RU" dirty="0"/>
              <a:t>;</a:t>
            </a:r>
          </a:p>
          <a:p>
            <a:r>
              <a:rPr lang="en-US" b="1" dirty="0"/>
              <a:t>whaling</a:t>
            </a:r>
            <a:r>
              <a:rPr lang="en-US" dirty="0"/>
              <a:t> – </a:t>
            </a:r>
            <a:r>
              <a:rPr lang="ru-RU" dirty="0"/>
              <a:t>атаки,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керівників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ланки;</a:t>
            </a:r>
          </a:p>
          <a:p>
            <a:r>
              <a:rPr lang="en-US" b="1" dirty="0" err="1"/>
              <a:t>smishing</a:t>
            </a:r>
            <a:r>
              <a:rPr lang="en-US" dirty="0"/>
              <a:t> – </a:t>
            </a:r>
            <a:r>
              <a:rPr lang="ru-RU" dirty="0"/>
              <a:t>атаки,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SMS-</a:t>
            </a:r>
            <a:r>
              <a:rPr lang="ru-RU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привернути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жертви</a:t>
            </a:r>
            <a:r>
              <a:rPr lang="ru-RU" dirty="0"/>
              <a:t>;</a:t>
            </a:r>
          </a:p>
          <a:p>
            <a:r>
              <a:rPr lang="en-US" b="1" dirty="0"/>
              <a:t>search engine phishing </a:t>
            </a:r>
            <a:r>
              <a:rPr lang="en-US" dirty="0"/>
              <a:t>– </a:t>
            </a:r>
            <a:r>
              <a:rPr lang="ru-RU" dirty="0"/>
              <a:t>атаки, </a:t>
            </a:r>
            <a:r>
              <a:rPr lang="ru-RU" dirty="0" err="1"/>
              <a:t>які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en-US" dirty="0"/>
              <a:t>SEO </a:t>
            </a:r>
            <a:r>
              <a:rPr lang="ru-RU" dirty="0" err="1"/>
              <a:t>підвищують</a:t>
            </a:r>
            <a:r>
              <a:rPr lang="ru-RU" dirty="0"/>
              <a:t> у </a:t>
            </a:r>
            <a:r>
              <a:rPr lang="ru-RU" dirty="0" err="1"/>
              <a:t>пошуковій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</a:t>
            </a:r>
            <a:r>
              <a:rPr lang="ru-RU" dirty="0" err="1"/>
              <a:t>потрібних</a:t>
            </a:r>
            <a:r>
              <a:rPr lang="ru-RU" dirty="0"/>
              <a:t> </a:t>
            </a:r>
            <a:r>
              <a:rPr lang="ru-RU" dirty="0" err="1"/>
              <a:t>злочинцям</a:t>
            </a:r>
            <a:r>
              <a:rPr lang="ru-RU" dirty="0"/>
              <a:t>;</a:t>
            </a:r>
          </a:p>
          <a:p>
            <a:r>
              <a:rPr lang="en-US" b="1" dirty="0"/>
              <a:t>email phishing </a:t>
            </a:r>
            <a:r>
              <a:rPr lang="en-US" dirty="0"/>
              <a:t>– </a:t>
            </a:r>
            <a:r>
              <a:rPr lang="ru-RU" dirty="0"/>
              <a:t>атака через </a:t>
            </a:r>
            <a:r>
              <a:rPr lang="ru-RU" dirty="0" err="1"/>
              <a:t>електронну</a:t>
            </a:r>
            <a:r>
              <a:rPr lang="ru-RU" dirty="0"/>
              <a:t> </a:t>
            </a:r>
            <a:r>
              <a:rPr lang="ru-RU" dirty="0" err="1"/>
              <a:t>пошту</a:t>
            </a:r>
            <a:r>
              <a:rPr lang="ru-RU" dirty="0"/>
              <a:t>;</a:t>
            </a:r>
          </a:p>
          <a:p>
            <a:r>
              <a:rPr lang="en-US" b="1" dirty="0"/>
              <a:t>vishing</a:t>
            </a:r>
            <a:r>
              <a:rPr lang="en-US" dirty="0"/>
              <a:t> – </a:t>
            </a:r>
            <a:r>
              <a:rPr lang="ru-RU" dirty="0"/>
              <a:t>атака через </a:t>
            </a:r>
            <a:r>
              <a:rPr lang="ru-RU" dirty="0" err="1"/>
              <a:t>голосову</a:t>
            </a:r>
            <a:r>
              <a:rPr lang="ru-RU" dirty="0"/>
              <a:t> </a:t>
            </a:r>
            <a:r>
              <a:rPr lang="ru-RU" dirty="0" err="1"/>
              <a:t>пошту</a:t>
            </a:r>
            <a:r>
              <a:rPr lang="ru-RU" dirty="0"/>
              <a:t>.</a:t>
            </a:r>
          </a:p>
        </p:txBody>
      </p:sp>
      <p:pic>
        <p:nvPicPr>
          <p:cNvPr id="1028" name="Picture 4" descr="Бесплатное векторное изображение Набор иконок хакера с онлайн-угроз и символов атаки плоской изолированных иллюстр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6" y="1034473"/>
            <a:ext cx="5096566" cy="49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0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8358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922" y="331953"/>
            <a:ext cx="5325205" cy="160934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АТАКИ ПРОГРАМ-ВИМАГАЧІВ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922" y="1926335"/>
            <a:ext cx="4253787" cy="4141955"/>
          </a:xfrm>
          <a:noFill/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Програми-вимагачі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</a:rPr>
              <a:t>ransomware) –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шкідливе</a:t>
            </a:r>
            <a:r>
              <a:rPr lang="ru-RU" dirty="0">
                <a:solidFill>
                  <a:schemeClr val="bg1"/>
                </a:solidFill>
              </a:rPr>
              <a:t> ПЗ, яке </a:t>
            </a:r>
            <a:r>
              <a:rPr lang="ru-RU" dirty="0" err="1">
                <a:solidFill>
                  <a:schemeClr val="bg1"/>
                </a:solidFill>
              </a:rPr>
              <a:t>блокує</a:t>
            </a:r>
            <a:r>
              <a:rPr lang="ru-RU" dirty="0">
                <a:solidFill>
                  <a:schemeClr val="bg1"/>
                </a:solidFill>
              </a:rPr>
              <a:t> доступ </a:t>
            </a:r>
            <a:r>
              <a:rPr lang="ru-RU" dirty="0" err="1">
                <a:solidFill>
                  <a:schemeClr val="bg1"/>
                </a:solidFill>
              </a:rPr>
              <a:t>користувачів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їхнього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програмного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забезпечення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вимагає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заплатити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викуп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Зазвичай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ransomware </a:t>
            </a:r>
            <a:r>
              <a:rPr lang="ru-RU" dirty="0" err="1">
                <a:solidFill>
                  <a:schemeClr val="bg1"/>
                </a:solidFill>
              </a:rPr>
              <a:t>поширюється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допомогою</a:t>
            </a:r>
            <a:r>
              <a:rPr lang="ru-RU" dirty="0">
                <a:solidFill>
                  <a:schemeClr val="bg1"/>
                </a:solidFill>
              </a:rPr>
              <a:t> спаму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соціальної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інженерії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17049" y="331953"/>
            <a:ext cx="5678424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ШКІДЛИВЕ ПЗ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79308" y="1941296"/>
            <a:ext cx="5678424" cy="4126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schemeClr val="bg1"/>
                </a:solidFill>
              </a:rPr>
              <a:t>Шкідливі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програми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зупиняють</a:t>
            </a:r>
            <a:r>
              <a:rPr lang="ru-RU" dirty="0" smtClean="0">
                <a:solidFill>
                  <a:schemeClr val="bg1"/>
                </a:solidFill>
              </a:rPr>
              <a:t> роботу </a:t>
            </a:r>
            <a:r>
              <a:rPr lang="ru-RU" dirty="0" err="1" smtClean="0">
                <a:solidFill>
                  <a:schemeClr val="bg1"/>
                </a:solidFill>
              </a:rPr>
              <a:t>пристроїв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уповільнюють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Програми-шпигуни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віруси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черв’яки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програми-вимагачі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програми-трояни</a:t>
            </a:r>
            <a:r>
              <a:rPr lang="ru-RU" dirty="0" smtClean="0">
                <a:solidFill>
                  <a:schemeClr val="bg1"/>
                </a:solidFill>
              </a:rPr>
              <a:t> – все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використовують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кіберзлочинці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Шкідливе</a:t>
            </a:r>
            <a:r>
              <a:rPr lang="ru-RU" dirty="0" smtClean="0">
                <a:solidFill>
                  <a:schemeClr val="bg1"/>
                </a:solidFill>
              </a:rPr>
              <a:t> ПЗ </a:t>
            </a:r>
            <a:r>
              <a:rPr lang="ru-RU" dirty="0" err="1" smtClean="0">
                <a:solidFill>
                  <a:schemeClr val="bg1"/>
                </a:solidFill>
              </a:rPr>
              <a:t>потрапляє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пристрої</a:t>
            </a:r>
            <a:r>
              <a:rPr lang="ru-RU" dirty="0" smtClean="0">
                <a:solidFill>
                  <a:schemeClr val="bg1"/>
                </a:solidFill>
              </a:rPr>
              <a:t> через </a:t>
            </a:r>
            <a:r>
              <a:rPr lang="ru-RU" dirty="0" err="1" smtClean="0">
                <a:solidFill>
                  <a:schemeClr val="bg1"/>
                </a:solidFill>
              </a:rPr>
              <a:t>вкладення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електронної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шкідливим</a:t>
            </a:r>
            <a:r>
              <a:rPr lang="ru-RU" dirty="0" smtClean="0">
                <a:solidFill>
                  <a:schemeClr val="bg1"/>
                </a:solidFill>
              </a:rPr>
              <a:t> кодом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через </a:t>
            </a:r>
            <a:r>
              <a:rPr lang="ru-RU" dirty="0" err="1" smtClean="0">
                <a:solidFill>
                  <a:schemeClr val="bg1"/>
                </a:solidFill>
              </a:rPr>
              <a:t>програми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обміну</a:t>
            </a:r>
            <a:r>
              <a:rPr lang="ru-RU" dirty="0" smtClean="0">
                <a:solidFill>
                  <a:schemeClr val="bg1"/>
                </a:solidFill>
              </a:rPr>
              <a:t> файлами,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поширюють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небезпечні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замасковані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зображення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" y="309141"/>
            <a:ext cx="5089236" cy="1609344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ВИТІК ДАНИХ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175" y="1865607"/>
            <a:ext cx="4887606" cy="3925593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Витік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, коли </a:t>
            </a:r>
            <a:r>
              <a:rPr lang="ru-RU" dirty="0" err="1"/>
              <a:t>конфіденційна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вразливою</a:t>
            </a:r>
            <a:r>
              <a:rPr lang="ru-RU" dirty="0"/>
              <a:t>. У 2020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</a:t>
            </a:r>
            <a:r>
              <a:rPr lang="ru-RU" dirty="0" err="1"/>
              <a:t>повідомили</a:t>
            </a:r>
            <a:r>
              <a:rPr lang="ru-RU" dirty="0"/>
              <a:t> про </a:t>
            </a:r>
            <a:r>
              <a:rPr lang="ru-RU" dirty="0" err="1"/>
              <a:t>витік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Очікується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тенденція</a:t>
            </a:r>
            <a:r>
              <a:rPr lang="ru-RU" dirty="0"/>
              <a:t> </a:t>
            </a:r>
            <a:r>
              <a:rPr lang="ru-RU" dirty="0" err="1"/>
              <a:t>збережеться</a:t>
            </a:r>
            <a:r>
              <a:rPr lang="ru-RU" dirty="0"/>
              <a:t> і в 2021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минулому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хакер </a:t>
            </a:r>
            <a:r>
              <a:rPr lang="ru-RU" dirty="0" err="1"/>
              <a:t>розкрив</a:t>
            </a:r>
            <a:r>
              <a:rPr lang="ru-RU" dirty="0"/>
              <a:t> 2,5 </a:t>
            </a:r>
            <a:r>
              <a:rPr lang="ru-RU" dirty="0" err="1"/>
              <a:t>мільйона</a:t>
            </a:r>
            <a:r>
              <a:rPr lang="ru-RU" dirty="0"/>
              <a:t> </a:t>
            </a:r>
            <a:r>
              <a:rPr lang="ru-RU" dirty="0" err="1"/>
              <a:t>облікових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en-US" dirty="0" err="1"/>
              <a:t>Drizly</a:t>
            </a:r>
            <a:r>
              <a:rPr lang="en-US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доставкою</a:t>
            </a:r>
            <a:r>
              <a:rPr lang="ru-RU" dirty="0"/>
              <a:t> алкоголю. </a:t>
            </a:r>
            <a:r>
              <a:rPr lang="en-US" dirty="0"/>
              <a:t>Prestige Software, </a:t>
            </a:r>
            <a:r>
              <a:rPr lang="ru-RU" dirty="0"/>
              <a:t>система </a:t>
            </a:r>
            <a:r>
              <a:rPr lang="ru-RU" dirty="0" err="1"/>
              <a:t>бронювання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en-US" dirty="0"/>
              <a:t>Expedia, Booking.com </a:t>
            </a:r>
            <a:r>
              <a:rPr lang="ru-RU" dirty="0"/>
              <a:t>та </a:t>
            </a:r>
            <a:r>
              <a:rPr lang="en-US" dirty="0" smtClean="0"/>
              <a:t>Hotels.com, </a:t>
            </a:r>
            <a:r>
              <a:rPr lang="ru-RU" dirty="0" err="1"/>
              <a:t>спричинила</a:t>
            </a:r>
            <a:r>
              <a:rPr lang="ru-RU" dirty="0"/>
              <a:t> </a:t>
            </a:r>
            <a:r>
              <a:rPr lang="ru-RU" dirty="0" err="1"/>
              <a:t>витік</a:t>
            </a:r>
            <a:r>
              <a:rPr lang="ru-RU" dirty="0"/>
              <a:t> </a:t>
            </a:r>
            <a:r>
              <a:rPr lang="ru-RU" dirty="0" err="1"/>
              <a:t>номерів</a:t>
            </a:r>
            <a:r>
              <a:rPr lang="ru-RU" dirty="0"/>
              <a:t> </a:t>
            </a:r>
            <a:r>
              <a:rPr lang="ru-RU" dirty="0" err="1"/>
              <a:t>кредитних</a:t>
            </a:r>
            <a:r>
              <a:rPr lang="ru-RU" dirty="0"/>
              <a:t> карт </a:t>
            </a:r>
            <a:r>
              <a:rPr lang="ru-RU" dirty="0" err="1"/>
              <a:t>понад</a:t>
            </a:r>
            <a:r>
              <a:rPr lang="ru-RU" dirty="0"/>
              <a:t> 10 млн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2013 року. </a:t>
            </a:r>
            <a:r>
              <a:rPr lang="ru-RU" dirty="0" err="1"/>
              <a:t>Годі</a:t>
            </a:r>
            <a:r>
              <a:rPr lang="ru-RU" dirty="0"/>
              <a:t> й </a:t>
            </a:r>
            <a:r>
              <a:rPr lang="ru-RU" dirty="0" err="1"/>
              <a:t>казати</a:t>
            </a:r>
            <a:r>
              <a:rPr lang="ru-RU" dirty="0"/>
              <a:t> про </a:t>
            </a:r>
            <a:r>
              <a:rPr lang="ru-RU" dirty="0" err="1"/>
              <a:t>витоки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з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мереж.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677" y="3786517"/>
            <a:ext cx="3699379" cy="2464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732" y="435956"/>
            <a:ext cx="5247825" cy="1609344"/>
          </a:xfrm>
        </p:spPr>
        <p:txBody>
          <a:bodyPr/>
          <a:lstStyle/>
          <a:p>
            <a:pPr algn="ctr"/>
            <a:r>
              <a:rPr lang="en-US" dirty="0"/>
              <a:t>DDOS-</a:t>
            </a:r>
            <a:r>
              <a:rPr lang="ru-RU" dirty="0"/>
              <a:t>АТАКИ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2045300"/>
            <a:ext cx="5285048" cy="4237551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r>
              <a:rPr lang="en-US" dirty="0" err="1"/>
              <a:t>DDoS</a:t>
            </a:r>
            <a:r>
              <a:rPr lang="en-US" dirty="0"/>
              <a:t>-</a:t>
            </a:r>
            <a:r>
              <a:rPr lang="ru-RU" dirty="0"/>
              <a:t>атаки </a:t>
            </a:r>
            <a:r>
              <a:rPr lang="ru-RU" dirty="0" err="1"/>
              <a:t>відбуваються</a:t>
            </a:r>
            <a:r>
              <a:rPr lang="ru-RU" dirty="0"/>
              <a:t>, коли </a:t>
            </a:r>
            <a:r>
              <a:rPr lang="ru-RU" dirty="0" err="1"/>
              <a:t>зловмисник</a:t>
            </a:r>
            <a:r>
              <a:rPr lang="ru-RU" dirty="0"/>
              <a:t> </a:t>
            </a:r>
            <a:r>
              <a:rPr lang="ru-RU" dirty="0" err="1"/>
              <a:t>направляють</a:t>
            </a:r>
            <a:r>
              <a:rPr lang="ru-RU" dirty="0"/>
              <a:t> великий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трафіку</a:t>
            </a:r>
            <a:r>
              <a:rPr lang="ru-RU" dirty="0"/>
              <a:t> до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сервера, </a:t>
            </a:r>
            <a:r>
              <a:rPr lang="ru-RU" dirty="0" err="1"/>
              <a:t>змушуючи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зупинити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призупинити</a:t>
            </a:r>
            <a:r>
              <a:rPr lang="ru-RU" dirty="0"/>
              <a:t> роботу. </a:t>
            </a:r>
            <a:endParaRPr lang="ru-RU" dirty="0"/>
          </a:p>
          <a:p>
            <a:r>
              <a:rPr lang="ru-RU" dirty="0" smtClean="0"/>
              <a:t>З </a:t>
            </a:r>
            <a:r>
              <a:rPr lang="ru-RU" dirty="0" err="1"/>
              <a:t>огляду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простий</a:t>
            </a:r>
            <a:r>
              <a:rPr lang="ru-RU" dirty="0"/>
              <a:t> ІТ-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коштує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$300 тис. до $1 млн. на годину,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витівки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влетіти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в </a:t>
            </a:r>
            <a:r>
              <a:rPr lang="ru-RU" dirty="0" err="1"/>
              <a:t>копієчку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2020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en-US" dirty="0"/>
              <a:t>Google </a:t>
            </a:r>
            <a:r>
              <a:rPr lang="ru-RU" dirty="0" err="1"/>
              <a:t>повідомила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піддалася</a:t>
            </a:r>
            <a:r>
              <a:rPr lang="ru-RU" dirty="0"/>
              <a:t> </a:t>
            </a:r>
            <a:r>
              <a:rPr lang="en-US" dirty="0" err="1"/>
              <a:t>DDoS</a:t>
            </a:r>
            <a:r>
              <a:rPr lang="en-US" dirty="0"/>
              <a:t>-</a:t>
            </a:r>
            <a:r>
              <a:rPr lang="ru-RU" dirty="0" err="1"/>
              <a:t>атаці</a:t>
            </a:r>
            <a:r>
              <a:rPr lang="ru-RU" dirty="0"/>
              <a:t> </a:t>
            </a:r>
            <a:r>
              <a:rPr lang="ru-RU" dirty="0" err="1"/>
              <a:t>потужністю</a:t>
            </a:r>
            <a:r>
              <a:rPr lang="ru-RU" dirty="0"/>
              <a:t> 2,5 </a:t>
            </a:r>
            <a:r>
              <a:rPr lang="ru-RU" dirty="0" err="1"/>
              <a:t>Тбіт</a:t>
            </a:r>
            <a:r>
              <a:rPr lang="ru-RU" dirty="0"/>
              <a:t> /с, </a:t>
            </a:r>
            <a:r>
              <a:rPr lang="ru-RU" dirty="0" err="1"/>
              <a:t>що</a:t>
            </a:r>
            <a:r>
              <a:rPr lang="ru-RU" dirty="0"/>
              <a:t> стало </a:t>
            </a:r>
            <a:r>
              <a:rPr lang="ru-RU" dirty="0" err="1"/>
              <a:t>найбільшою</a:t>
            </a:r>
            <a:r>
              <a:rPr lang="ru-RU" dirty="0"/>
              <a:t> атакою на </a:t>
            </a:r>
            <a:r>
              <a:rPr lang="ru-RU" dirty="0" err="1"/>
              <a:t>сьогоднішній</a:t>
            </a:r>
            <a:r>
              <a:rPr lang="ru-RU" dirty="0"/>
              <a:t> день, яка </a:t>
            </a:r>
            <a:r>
              <a:rPr lang="ru-RU" dirty="0" err="1"/>
              <a:t>торкнулася</a:t>
            </a:r>
            <a:r>
              <a:rPr lang="ru-RU" dirty="0"/>
              <a:t> 180 тис. веб-</a:t>
            </a:r>
            <a:r>
              <a:rPr lang="ru-RU" dirty="0" err="1"/>
              <a:t>серверів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557" y="131157"/>
            <a:ext cx="6574443" cy="65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64" y="348395"/>
            <a:ext cx="5875897" cy="1498878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АТАКА «ЛЮДИНА ПОСЕРЕДИНІ» (</a:t>
            </a:r>
            <a:r>
              <a:rPr lang="en-US" sz="3600" dirty="0"/>
              <a:t>MITM)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1999488"/>
            <a:ext cx="5588000" cy="450291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Такі</a:t>
            </a:r>
            <a:r>
              <a:rPr lang="ru-RU" dirty="0"/>
              <a:t> атаки </a:t>
            </a:r>
            <a:r>
              <a:rPr lang="ru-RU" dirty="0" err="1"/>
              <a:t>відбуваються</a:t>
            </a:r>
            <a:r>
              <a:rPr lang="ru-RU" dirty="0"/>
              <a:t>, коли </a:t>
            </a:r>
            <a:r>
              <a:rPr lang="ru-RU" dirty="0" err="1"/>
              <a:t>зловмисник</a:t>
            </a:r>
            <a:r>
              <a:rPr lang="ru-RU" dirty="0"/>
              <a:t> </a:t>
            </a:r>
            <a:r>
              <a:rPr lang="ru-RU" dirty="0" err="1"/>
              <a:t>перехоплює</a:t>
            </a:r>
            <a:r>
              <a:rPr lang="ru-RU" dirty="0"/>
              <a:t> і </a:t>
            </a:r>
            <a:r>
              <a:rPr lang="ru-RU" dirty="0" err="1"/>
              <a:t>змінює</a:t>
            </a:r>
            <a:r>
              <a:rPr lang="ru-RU" dirty="0"/>
              <a:t>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Прикладом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служити</a:t>
            </a:r>
            <a:r>
              <a:rPr lang="ru-RU" dirty="0"/>
              <a:t> </a:t>
            </a:r>
            <a:r>
              <a:rPr lang="ru-RU" dirty="0" err="1"/>
              <a:t>підроблена</a:t>
            </a:r>
            <a:r>
              <a:rPr lang="ru-RU" dirty="0"/>
              <a:t> точка доступу </a:t>
            </a:r>
            <a:r>
              <a:rPr lang="en-US" dirty="0"/>
              <a:t>Wi-Fi, </a:t>
            </a:r>
            <a:r>
              <a:rPr lang="ru-RU" dirty="0"/>
              <a:t>яка </a:t>
            </a:r>
            <a:r>
              <a:rPr lang="ru-RU" dirty="0" err="1"/>
              <a:t>виглядає</a:t>
            </a:r>
            <a:r>
              <a:rPr lang="ru-RU" dirty="0"/>
              <a:t> і </a:t>
            </a:r>
            <a:r>
              <a:rPr lang="ru-RU" dirty="0" err="1"/>
              <a:t>працює</a:t>
            </a:r>
            <a:r>
              <a:rPr lang="ru-RU" dirty="0"/>
              <a:t> як </a:t>
            </a:r>
            <a:r>
              <a:rPr lang="ru-RU" dirty="0" err="1"/>
              <a:t>справжня</a:t>
            </a:r>
            <a:r>
              <a:rPr lang="ru-RU" dirty="0"/>
              <a:t>, але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перехоплює</a:t>
            </a:r>
            <a:r>
              <a:rPr lang="ru-RU" dirty="0"/>
              <a:t> вашу </a:t>
            </a:r>
            <a:r>
              <a:rPr lang="ru-RU" dirty="0" err="1"/>
              <a:t>інформацію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зростаючою</a:t>
            </a:r>
            <a:r>
              <a:rPr lang="ru-RU" dirty="0"/>
              <a:t> </a:t>
            </a:r>
            <a:r>
              <a:rPr lang="ru-RU" dirty="0" err="1"/>
              <a:t>тенденцією</a:t>
            </a:r>
            <a:r>
              <a:rPr lang="ru-RU" dirty="0"/>
              <a:t> </a:t>
            </a:r>
            <a:r>
              <a:rPr lang="ru-RU" dirty="0" err="1"/>
              <a:t>віддаленої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і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для </a:t>
            </a:r>
            <a:r>
              <a:rPr lang="ru-RU" dirty="0" err="1"/>
              <a:t>компаній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все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наскрізне</a:t>
            </a:r>
            <a:r>
              <a:rPr lang="ru-RU" dirty="0"/>
              <a:t> </a:t>
            </a:r>
            <a:r>
              <a:rPr lang="ru-RU" dirty="0" err="1"/>
              <a:t>шифрування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повідомленнями</a:t>
            </a:r>
            <a:r>
              <a:rPr lang="ru-RU" dirty="0"/>
              <a:t> та </a:t>
            </a:r>
            <a:r>
              <a:rPr lang="ru-RU" dirty="0" err="1"/>
              <a:t>відеоконференцій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відповідь</a:t>
            </a:r>
            <a:r>
              <a:rPr lang="ru-RU" dirty="0"/>
              <a:t> на критику на початку </a:t>
            </a:r>
            <a:r>
              <a:rPr lang="ru-RU" dirty="0" err="1"/>
              <a:t>пандемії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en-US" dirty="0"/>
              <a:t>Zoom </a:t>
            </a:r>
            <a:r>
              <a:rPr lang="ru-RU" dirty="0" err="1"/>
              <a:t>впровадила</a:t>
            </a:r>
            <a:r>
              <a:rPr lang="ru-RU" dirty="0"/>
              <a:t> </a:t>
            </a:r>
            <a:r>
              <a:rPr lang="ru-RU" dirty="0" err="1"/>
              <a:t>наскрізне</a:t>
            </a:r>
            <a:r>
              <a:rPr lang="ru-RU" dirty="0"/>
              <a:t> </a:t>
            </a:r>
            <a:r>
              <a:rPr lang="ru-RU" dirty="0" err="1"/>
              <a:t>шифрування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відеодзвінків</a:t>
            </a:r>
            <a:r>
              <a:rPr lang="ru-RU" dirty="0"/>
              <a:t>. Як себе </a:t>
            </a:r>
            <a:r>
              <a:rPr lang="ru-RU" dirty="0" err="1"/>
              <a:t>убезпечити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 smtClean="0"/>
              <a:t>відеозв’язку</a:t>
            </a:r>
            <a:r>
              <a:rPr lang="ru-RU" dirty="0" smtClean="0"/>
              <a:t> </a:t>
            </a:r>
            <a:r>
              <a:rPr lang="ru-RU" dirty="0"/>
              <a:t>ми писали у </a:t>
            </a:r>
            <a:r>
              <a:rPr lang="ru-RU" dirty="0" err="1"/>
              <a:t>статті</a:t>
            </a:r>
            <a:r>
              <a:rPr lang="ru-RU" dirty="0" smtClean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758" y="0"/>
            <a:ext cx="5833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982" y="484632"/>
            <a:ext cx="7019636" cy="160934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ІНШІ ВИДИ АТАК, ЯКІ ХАКЕРИ МОЖУТЬ АКТИВНО </a:t>
            </a:r>
            <a:r>
              <a:rPr lang="ru-RU" sz="3200" dirty="0" smtClean="0"/>
              <a:t>ЗАСТОСОВУВАТИ: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30" y="2259030"/>
            <a:ext cx="6766140" cy="349522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/>
              <a:t>SQL-</a:t>
            </a:r>
            <a:r>
              <a:rPr lang="ru-RU" b="1" dirty="0" err="1"/>
              <a:t>ін’єкції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несанкціонованого</a:t>
            </a:r>
            <a:r>
              <a:rPr lang="ru-RU" dirty="0"/>
              <a:t> доступу до </a:t>
            </a:r>
            <a:r>
              <a:rPr lang="ru-RU" dirty="0" err="1"/>
              <a:t>інформації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структурованої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;</a:t>
            </a:r>
          </a:p>
          <a:p>
            <a:r>
              <a:rPr lang="ru-RU" b="1" dirty="0" err="1"/>
              <a:t>експлойти</a:t>
            </a:r>
            <a:r>
              <a:rPr lang="ru-RU" b="1" dirty="0"/>
              <a:t> </a:t>
            </a:r>
            <a:r>
              <a:rPr lang="ru-RU" b="1" dirty="0" err="1"/>
              <a:t>нульового</a:t>
            </a:r>
            <a:r>
              <a:rPr lang="ru-RU" b="1" dirty="0"/>
              <a:t> дня </a:t>
            </a:r>
            <a:r>
              <a:rPr lang="ru-RU" dirty="0"/>
              <a:t>–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недоліків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;</a:t>
            </a:r>
          </a:p>
          <a:p>
            <a:r>
              <a:rPr lang="ru-RU" b="1" dirty="0"/>
              <a:t>атаки методом </a:t>
            </a:r>
            <a:r>
              <a:rPr lang="ru-RU" b="1" dirty="0" err="1"/>
              <a:t>повного</a:t>
            </a:r>
            <a:r>
              <a:rPr lang="ru-RU" b="1" dirty="0"/>
              <a:t> перебору,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брутфорс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злам</a:t>
            </a:r>
            <a:r>
              <a:rPr lang="ru-RU" dirty="0"/>
              <a:t> пароля шляхом перебору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ключа;</a:t>
            </a:r>
          </a:p>
          <a:p>
            <a:r>
              <a:rPr lang="en-US" b="1" dirty="0"/>
              <a:t>DNS-</a:t>
            </a:r>
            <a:r>
              <a:rPr lang="ru-RU" b="1" dirty="0" err="1"/>
              <a:t>тунелювання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перетворення</a:t>
            </a:r>
            <a:r>
              <a:rPr lang="ru-RU" dirty="0"/>
              <a:t> систем </a:t>
            </a:r>
            <a:r>
              <a:rPr lang="ru-RU" dirty="0" err="1"/>
              <a:t>доменних</a:t>
            </a:r>
            <a:r>
              <a:rPr lang="ru-RU" dirty="0"/>
              <a:t> </a:t>
            </a:r>
            <a:r>
              <a:rPr lang="ru-RU" dirty="0" err="1"/>
              <a:t>імен</a:t>
            </a:r>
            <a:r>
              <a:rPr lang="ru-RU" dirty="0"/>
              <a:t> на </a:t>
            </a:r>
            <a:r>
              <a:rPr lang="ru-RU" dirty="0" err="1"/>
              <a:t>зброю</a:t>
            </a:r>
            <a:r>
              <a:rPr lang="ru-RU" dirty="0"/>
              <a:t> </a:t>
            </a:r>
            <a:r>
              <a:rPr lang="ru-RU" dirty="0" err="1"/>
              <a:t>хакерів</a:t>
            </a:r>
            <a:r>
              <a:rPr lang="ru-RU" dirty="0"/>
              <a:t>.</a:t>
            </a:r>
          </a:p>
        </p:txBody>
      </p:sp>
      <p:pic>
        <p:nvPicPr>
          <p:cNvPr id="2050" name="Picture 2" descr="Фото Постер к фильму «хакер» показан на красном фон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691" y="0"/>
            <a:ext cx="4701309" cy="68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035" y="171810"/>
            <a:ext cx="4706301" cy="1609344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</a:rPr>
              <a:t>Попередні</a:t>
            </a:r>
            <a:r>
              <a:rPr lang="ru-RU" sz="3600" dirty="0">
                <a:solidFill>
                  <a:schemeClr val="bg1"/>
                </a:solidFill>
              </a:rPr>
              <a:t> атаки у 2022 </a:t>
            </a:r>
            <a:r>
              <a:rPr lang="ru-RU" sz="3600" dirty="0" err="1">
                <a:solidFill>
                  <a:schemeClr val="bg1"/>
                </a:solidFill>
              </a:rPr>
              <a:t>році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109" y="1967800"/>
            <a:ext cx="5534152" cy="4268931"/>
          </a:xfrm>
          <a:noFill/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 початку 2022 року </a:t>
            </a:r>
            <a:r>
              <a:rPr lang="ru-RU" dirty="0" err="1">
                <a:solidFill>
                  <a:schemeClr val="bg1"/>
                </a:solidFill>
              </a:rPr>
              <a:t>різко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зросла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кібератак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, 13 </a:t>
            </a:r>
            <a:r>
              <a:rPr lang="ru-RU" dirty="0" err="1">
                <a:solidFill>
                  <a:schemeClr val="bg1"/>
                </a:solidFill>
              </a:rPr>
              <a:t>січня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компанія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Microsoft </a:t>
            </a:r>
            <a:r>
              <a:rPr lang="ru-RU" dirty="0" err="1">
                <a:solidFill>
                  <a:schemeClr val="bg1"/>
                </a:solidFill>
              </a:rPr>
              <a:t>повідомила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виявлено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шкідливе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програмне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забезпечення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націлене</a:t>
            </a:r>
            <a:r>
              <a:rPr lang="ru-RU" dirty="0">
                <a:solidFill>
                  <a:schemeClr val="bg1"/>
                </a:solidFill>
              </a:rPr>
              <a:t> на уряд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декілька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некомерційних</a:t>
            </a:r>
            <a:r>
              <a:rPr lang="ru-RU" dirty="0">
                <a:solidFill>
                  <a:schemeClr val="bg1"/>
                </a:solidFill>
              </a:rPr>
              <a:t> та ІТ-</a:t>
            </a:r>
            <a:r>
              <a:rPr lang="ru-RU" dirty="0" err="1">
                <a:solidFill>
                  <a:schemeClr val="bg1"/>
                </a:solidFill>
              </a:rPr>
              <a:t>організацій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Наступного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дня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тимчасовим</a:t>
            </a:r>
            <a:r>
              <a:rPr lang="ru-RU" dirty="0">
                <a:solidFill>
                  <a:schemeClr val="bg1"/>
                </a:solidFill>
              </a:rPr>
              <a:t> контролем </a:t>
            </a:r>
            <a:r>
              <a:rPr lang="ru-RU" dirty="0" err="1">
                <a:solidFill>
                  <a:schemeClr val="bg1"/>
                </a:solidFill>
              </a:rPr>
              <a:t>хакерів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опинилися</a:t>
            </a:r>
            <a:r>
              <a:rPr lang="ru-RU" dirty="0">
                <a:solidFill>
                  <a:schemeClr val="bg1"/>
                </a:solidFill>
              </a:rPr>
              <a:t> 70 </a:t>
            </a:r>
            <a:r>
              <a:rPr lang="ru-RU" dirty="0" err="1">
                <a:solidFill>
                  <a:schemeClr val="bg1"/>
                </a:solidFill>
              </a:rPr>
              <a:t>урядових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сайтів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зокрема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сайти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Кабінету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Міністрів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міністерств</a:t>
            </a:r>
            <a:r>
              <a:rPr lang="ru-RU" dirty="0">
                <a:solidFill>
                  <a:schemeClr val="bg1"/>
                </a:solidFill>
              </a:rPr>
              <a:t> оборони, </a:t>
            </a:r>
            <a:r>
              <a:rPr lang="ru-RU" dirty="0" err="1">
                <a:solidFill>
                  <a:schemeClr val="bg1"/>
                </a:solidFill>
              </a:rPr>
              <a:t>закордонних</a:t>
            </a:r>
            <a:r>
              <a:rPr lang="ru-RU" dirty="0">
                <a:solidFill>
                  <a:schemeClr val="bg1"/>
                </a:solidFill>
              </a:rPr>
              <a:t> справ, </a:t>
            </a:r>
            <a:r>
              <a:rPr lang="ru-RU" dirty="0" err="1">
                <a:solidFill>
                  <a:schemeClr val="bg1"/>
                </a:solidFill>
              </a:rPr>
              <a:t>освіти</a:t>
            </a:r>
            <a:r>
              <a:rPr lang="ru-RU" dirty="0">
                <a:solidFill>
                  <a:schemeClr val="bg1"/>
                </a:solidFill>
              </a:rPr>
              <a:t> та науки.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Міністерство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цифрової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трансформації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поклало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відповідальність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цю</a:t>
            </a:r>
            <a:r>
              <a:rPr lang="ru-RU" dirty="0">
                <a:solidFill>
                  <a:schemeClr val="bg1"/>
                </a:solidFill>
              </a:rPr>
              <a:t> атаку на </a:t>
            </a:r>
            <a:r>
              <a:rPr lang="ru-RU" dirty="0" err="1">
                <a:solidFill>
                  <a:schemeClr val="bg1"/>
                </a:solidFill>
              </a:rPr>
              <a:t>Росію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603999" y="-1"/>
            <a:ext cx="5398807" cy="1781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Атаки в </a:t>
            </a:r>
            <a:r>
              <a:rPr lang="ru-RU" sz="3600" dirty="0" err="1" smtClean="0">
                <a:solidFill>
                  <a:schemeClr val="bg1"/>
                </a:solidFill>
              </a:rPr>
              <a:t>період</a:t>
            </a:r>
            <a:r>
              <a:rPr lang="ru-RU" sz="3600" dirty="0" smtClean="0">
                <a:solidFill>
                  <a:schemeClr val="bg1"/>
                </a:solidFill>
              </a:rPr>
              <a:t> 2016–2021 </a:t>
            </a:r>
            <a:r>
              <a:rPr lang="ru-RU" sz="3600" dirty="0" err="1" smtClean="0">
                <a:solidFill>
                  <a:schemeClr val="bg1"/>
                </a:solidFill>
              </a:rPr>
              <a:t>років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31561" y="1978838"/>
            <a:ext cx="5543681" cy="46814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період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2016 до 2021 року </a:t>
            </a:r>
            <a:r>
              <a:rPr lang="ru-RU" dirty="0" err="1" smtClean="0">
                <a:solidFill>
                  <a:schemeClr val="bg1"/>
                </a:solidFill>
              </a:rPr>
              <a:t>кібератаки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Україну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посилилися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Найпомітнішою</a:t>
            </a:r>
            <a:r>
              <a:rPr lang="ru-RU" dirty="0" smtClean="0">
                <a:solidFill>
                  <a:schemeClr val="bg1"/>
                </a:solidFill>
              </a:rPr>
              <a:t> з них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запуск </a:t>
            </a:r>
            <a:r>
              <a:rPr lang="ru-RU" dirty="0" err="1" smtClean="0">
                <a:solidFill>
                  <a:schemeClr val="bg1"/>
                </a:solidFill>
              </a:rPr>
              <a:t>шкідливого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програмного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забезпечення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NotPetya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через </a:t>
            </a:r>
            <a:r>
              <a:rPr lang="ru-RU" dirty="0" err="1" smtClean="0">
                <a:solidFill>
                  <a:schemeClr val="bg1"/>
                </a:solidFill>
              </a:rPr>
              <a:t>бухгалтерське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програмне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забезпечення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червні</a:t>
            </a:r>
            <a:r>
              <a:rPr lang="ru-RU" dirty="0" smtClean="0">
                <a:solidFill>
                  <a:schemeClr val="bg1"/>
                </a:solidFill>
              </a:rPr>
              <a:t> 2017 року — </a:t>
            </a:r>
            <a:r>
              <a:rPr lang="ru-RU" dirty="0" err="1" smtClean="0">
                <a:solidFill>
                  <a:schemeClr val="bg1"/>
                </a:solidFill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руйнівна</a:t>
            </a:r>
            <a:r>
              <a:rPr lang="ru-RU" dirty="0" smtClean="0">
                <a:solidFill>
                  <a:schemeClr val="bg1"/>
                </a:solidFill>
              </a:rPr>
              <a:t>, як </a:t>
            </a:r>
            <a:r>
              <a:rPr lang="ru-RU" dirty="0" err="1" smtClean="0">
                <a:solidFill>
                  <a:schemeClr val="bg1"/>
                </a:solidFill>
              </a:rPr>
              <a:t>вважається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кібератака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NotPetya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вразив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Чорнобильську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атомну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електростанцію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орієнтовно</a:t>
            </a:r>
            <a:r>
              <a:rPr lang="ru-RU" dirty="0" smtClean="0">
                <a:solidFill>
                  <a:schemeClr val="bg1"/>
                </a:solidFill>
              </a:rPr>
              <a:t> 13 000 </a:t>
            </a:r>
            <a:r>
              <a:rPr lang="ru-RU" dirty="0" err="1" smtClean="0">
                <a:solidFill>
                  <a:schemeClr val="bg1"/>
                </a:solidFill>
              </a:rPr>
              <a:t>пристроїв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користувалися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державні</a:t>
            </a:r>
            <a:r>
              <a:rPr lang="ru-RU" dirty="0" smtClean="0">
                <a:solidFill>
                  <a:schemeClr val="bg1"/>
                </a:solidFill>
              </a:rPr>
              <a:t> установи, банки, </a:t>
            </a:r>
            <a:r>
              <a:rPr lang="ru-RU" dirty="0" err="1" smtClean="0">
                <a:solidFill>
                  <a:schemeClr val="bg1"/>
                </a:solidFill>
              </a:rPr>
              <a:t>поштові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служби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газети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об’єкти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транспортної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інфраструктури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підприємства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47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Дерево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490</TotalTime>
  <Words>1526</Words>
  <Application>Microsoft Office PowerPoint</Application>
  <PresentationFormat>Широкоэкранный</PresentationFormat>
  <Paragraphs>85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Wingdings</vt:lpstr>
      <vt:lpstr>Дерево</vt:lpstr>
      <vt:lpstr>Кібератаки, як елемент гібридної загрози. </vt:lpstr>
      <vt:lpstr>Поняття</vt:lpstr>
      <vt:lpstr>Види фішингу:</vt:lpstr>
      <vt:lpstr>АТАКИ ПРОГРАМ-ВИМАГАЧІВ</vt:lpstr>
      <vt:lpstr>ВИТІК ДАНИХ</vt:lpstr>
      <vt:lpstr>DDOS-АТАКИ</vt:lpstr>
      <vt:lpstr>АТАКА «ЛЮДИНА ПОСЕРЕДИНІ» (MITM)</vt:lpstr>
      <vt:lpstr>ІНШІ ВИДИ АТАК, ЯКІ ХАКЕРИ МОЖУТЬ АКТИВНО ЗАСТОСОВУВАТИ:</vt:lpstr>
      <vt:lpstr>Попередні атаки у 2022 році</vt:lpstr>
      <vt:lpstr>Атаки у 2014 і 2015 роках</vt:lpstr>
      <vt:lpstr>Channel Nine</vt:lpstr>
      <vt:lpstr>Фонд Harris Federation</vt:lpstr>
      <vt:lpstr>CNA Financial</vt:lpstr>
      <vt:lpstr>Система водопостачання Флориди</vt:lpstr>
      <vt:lpstr>Масштабна атака на сервери Microsoft Exchange</vt:lpstr>
      <vt:lpstr> Канадська машинобудівна компанія Bombardier</vt:lpstr>
      <vt:lpstr>Виробник комп’ютерів Acer</vt:lpstr>
      <vt:lpstr>University of the Highlands and Islands</vt:lpstr>
      <vt:lpstr>Sierra Wireless</vt:lpstr>
      <vt:lpstr> Accellion</vt:lpstr>
      <vt:lpstr>Серіали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 ігрової  залежності (азартні ігри).  Характерологічні  та  особистісні властивості  гемблерів.  Стадії формування  залежності від  гри. </dc:title>
  <dc:creator>Люба-ПК</dc:creator>
  <cp:lastModifiedBy>Анна Рвачёва</cp:lastModifiedBy>
  <cp:revision>44</cp:revision>
  <dcterms:created xsi:type="dcterms:W3CDTF">2022-12-11T19:27:05Z</dcterms:created>
  <dcterms:modified xsi:type="dcterms:W3CDTF">2023-11-24T15:30:20Z</dcterms:modified>
</cp:coreProperties>
</file>