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6" r:id="rId5"/>
    <p:sldId id="272" r:id="rId6"/>
    <p:sldId id="275" r:id="rId7"/>
    <p:sldId id="271" r:id="rId8"/>
    <p:sldId id="273" r:id="rId9"/>
    <p:sldId id="274" r:id="rId10"/>
    <p:sldId id="262" r:id="rId11"/>
    <p:sldId id="263" r:id="rId12"/>
    <p:sldId id="258" r:id="rId13"/>
    <p:sldId id="259" r:id="rId14"/>
    <p:sldId id="260" r:id="rId15"/>
    <p:sldId id="264" r:id="rId16"/>
    <p:sldId id="265" r:id="rId17"/>
    <p:sldId id="266" r:id="rId18"/>
    <p:sldId id="270" r:id="rId19"/>
    <p:sldId id="269" r:id="rId20"/>
    <p:sldId id="267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2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3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03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2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86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8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7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1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7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5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4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6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6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B573-C25A-4F97-A1C7-356405F452C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33AD35-64EB-469B-B6C4-68927DCD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ur-gazeta.com/publications/practice/inshe/virok-verhovnogo-sudu-ukrayini-kitayskomu-shpigununaukovcyu-10-rokiv-pozbavlennya-voli.html" TargetMode="External"/><Relationship Id="rId2" Type="http://schemas.openxmlformats.org/officeDocument/2006/relationships/hyperlink" Target="https://zakononline.com.ua/court-decisions/show/829514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3855-12#Tex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683" y="2179954"/>
            <a:ext cx="10044901" cy="128089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Промислове шпигунство як інструмент гібридних загроз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818" y="4899546"/>
            <a:ext cx="7260157" cy="1148153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Студент групи 502 Мінєєв Артем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747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4" y="1514901"/>
            <a:ext cx="10631606" cy="48995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400" dirty="0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</a:t>
            </a:r>
            <a:r>
              <a:rPr lang="ru-RU" sz="2400" dirty="0" err="1"/>
              <a:t>донедавна</a:t>
            </a:r>
            <a:r>
              <a:rPr lang="ru-RU" sz="2400" dirty="0"/>
              <a:t> </a:t>
            </a:r>
            <a:r>
              <a:rPr lang="ru-RU" sz="2400" dirty="0" err="1"/>
              <a:t>існувала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філософія</a:t>
            </a:r>
            <a:r>
              <a:rPr lang="ru-RU" sz="2400" dirty="0"/>
              <a:t>: для чого </a:t>
            </a:r>
            <a:r>
              <a:rPr lang="ru-RU" sz="2400" dirty="0" err="1"/>
              <a:t>витрачати</a:t>
            </a:r>
            <a:r>
              <a:rPr lang="ru-RU" sz="2400" dirty="0"/>
              <a:t> 10 </a:t>
            </a:r>
            <a:r>
              <a:rPr lang="ru-RU" sz="2400" dirty="0" smtClean="0"/>
              <a:t>років та </a:t>
            </a:r>
            <a:r>
              <a:rPr lang="ru-RU" sz="2400" dirty="0"/>
              <a:t>1 млрд. </a:t>
            </a:r>
            <a:r>
              <a:rPr lang="ru-RU" sz="2400" dirty="0" err="1"/>
              <a:t>доларів</a:t>
            </a:r>
            <a:r>
              <a:rPr lang="ru-RU" sz="2400" dirty="0"/>
              <a:t> на </a:t>
            </a:r>
            <a:r>
              <a:rPr lang="ru-RU" sz="2400" dirty="0" err="1"/>
              <a:t>дослідження</a:t>
            </a:r>
            <a:r>
              <a:rPr lang="ru-RU" sz="2400" dirty="0"/>
              <a:t>, коли за хабар в 1 млн. </a:t>
            </a:r>
            <a:r>
              <a:rPr lang="ru-RU" sz="2400" dirty="0" err="1"/>
              <a:t>доларів</a:t>
            </a:r>
            <a:r>
              <a:rPr lang="ru-RU" sz="2400" dirty="0"/>
              <a:t> </a:t>
            </a:r>
            <a:r>
              <a:rPr lang="ru-RU" sz="2400" dirty="0" err="1" smtClean="0"/>
              <a:t>інженер</a:t>
            </a:r>
            <a:r>
              <a:rPr lang="ru-RU" sz="2400" dirty="0" smtClean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-конкурента </a:t>
            </a:r>
            <a:r>
              <a:rPr lang="ru-RU" sz="2400" dirty="0" err="1"/>
              <a:t>зможе</a:t>
            </a:r>
            <a:r>
              <a:rPr lang="ru-RU" sz="2400" dirty="0"/>
              <a:t> </a:t>
            </a:r>
            <a:r>
              <a:rPr lang="ru-RU" sz="2400" dirty="0" err="1"/>
              <a:t>швидше</a:t>
            </a:r>
            <a:r>
              <a:rPr lang="ru-RU" sz="2400" dirty="0"/>
              <a:t> й </a:t>
            </a:r>
            <a:r>
              <a:rPr lang="ru-RU" sz="2400" dirty="0" err="1"/>
              <a:t>ефективніше</a:t>
            </a:r>
            <a:r>
              <a:rPr lang="ru-RU" sz="2400" dirty="0"/>
              <a:t>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smtClean="0"/>
              <a:t>такого самого </a:t>
            </a:r>
            <a:r>
              <a:rPr lang="ru-RU" sz="2400" dirty="0"/>
              <a:t>результату. І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квітні</a:t>
            </a:r>
            <a:r>
              <a:rPr lang="ru-RU" sz="2400" dirty="0"/>
              <a:t> 2003 р. </a:t>
            </a:r>
            <a:r>
              <a:rPr lang="ru-RU" sz="2400" dirty="0" err="1"/>
              <a:t>Міністерство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</a:t>
            </a:r>
            <a:r>
              <a:rPr lang="ru-RU" sz="2400" dirty="0" err="1"/>
              <a:t>зробило</a:t>
            </a:r>
            <a:r>
              <a:rPr lang="ru-RU" sz="2400" dirty="0"/>
              <a:t> перші кроки для </a:t>
            </a:r>
            <a:r>
              <a:rPr lang="ru-RU" sz="2400" dirty="0" err="1"/>
              <a:t>оголошення</a:t>
            </a:r>
            <a:r>
              <a:rPr lang="ru-RU" sz="2400" dirty="0"/>
              <a:t> </a:t>
            </a:r>
            <a:r>
              <a:rPr lang="ru-RU" sz="2400" dirty="0" err="1" smtClean="0"/>
              <a:t>промислового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шпигунства</a:t>
            </a:r>
            <a:r>
              <a:rPr lang="ru-RU" sz="2400" dirty="0" smtClean="0"/>
              <a:t> </a:t>
            </a:r>
            <a:r>
              <a:rPr lang="ru-RU" sz="2400" dirty="0" err="1"/>
              <a:t>діянням</a:t>
            </a:r>
            <a:r>
              <a:rPr lang="ru-RU" sz="2400" dirty="0"/>
              <a:t>, що </a:t>
            </a:r>
            <a:r>
              <a:rPr lang="ru-RU" sz="2400" dirty="0" err="1"/>
              <a:t>підпадає</a:t>
            </a:r>
            <a:r>
              <a:rPr lang="ru-RU" sz="2400" dirty="0"/>
              <a:t> під </a:t>
            </a:r>
            <a:r>
              <a:rPr lang="ru-RU" sz="2400" dirty="0" err="1"/>
              <a:t>кримінальну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За </a:t>
            </a:r>
            <a:r>
              <a:rPr lang="ru-RU" sz="2400" dirty="0" err="1"/>
              <a:t>даними</a:t>
            </a:r>
            <a:r>
              <a:rPr lang="ru-RU" sz="2400" dirty="0"/>
              <a:t> </a:t>
            </a:r>
            <a:r>
              <a:rPr lang="ru-RU" sz="2400" dirty="0" err="1" smtClean="0"/>
              <a:t>Американської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спілки</a:t>
            </a:r>
            <a:r>
              <a:rPr lang="ru-RU" sz="2400" dirty="0" smtClean="0"/>
              <a:t> </a:t>
            </a:r>
            <a:r>
              <a:rPr lang="ru-RU" sz="2400" dirty="0" err="1"/>
              <a:t>промислової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, </a:t>
            </a:r>
            <a:r>
              <a:rPr lang="ru-RU" sz="2400" dirty="0" err="1"/>
              <a:t>починаючи</a:t>
            </a:r>
            <a:r>
              <a:rPr lang="ru-RU" sz="2400" dirty="0"/>
              <a:t> з 1985 р. кількість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шпигунства</a:t>
            </a:r>
            <a:r>
              <a:rPr lang="ru-RU" sz="2400" dirty="0" smtClean="0"/>
              <a:t> </a:t>
            </a:r>
            <a:r>
              <a:rPr lang="ru-RU" sz="2400" dirty="0"/>
              <a:t>щодо промислових </a:t>
            </a:r>
            <a:r>
              <a:rPr lang="ru-RU" sz="2400" dirty="0" err="1"/>
              <a:t>галузей</a:t>
            </a:r>
            <a:r>
              <a:rPr lang="ru-RU" sz="2400" dirty="0"/>
              <a:t> США </a:t>
            </a:r>
            <a:r>
              <a:rPr lang="ru-RU" sz="2400" dirty="0" err="1"/>
              <a:t>зросло</a:t>
            </a:r>
            <a:r>
              <a:rPr lang="ru-RU" sz="2400" dirty="0"/>
              <a:t> на 260%. За </a:t>
            </a:r>
            <a:r>
              <a:rPr lang="ru-RU" sz="2400" dirty="0" err="1" smtClean="0"/>
              <a:t>інформацією</a:t>
            </a:r>
            <a:r>
              <a:rPr lang="ru-RU" sz="2400" dirty="0" smtClean="0"/>
              <a:t> </a:t>
            </a:r>
            <a:r>
              <a:rPr lang="ru-RU" sz="2400" dirty="0"/>
              <a:t>з інших джерел, США </a:t>
            </a:r>
            <a:r>
              <a:rPr lang="ru-RU" sz="2400" dirty="0" err="1"/>
              <a:t>втратили</a:t>
            </a:r>
            <a:r>
              <a:rPr lang="ru-RU" sz="2400" dirty="0"/>
              <a:t> від </a:t>
            </a:r>
            <a:r>
              <a:rPr lang="ru-RU" sz="2400" dirty="0" err="1"/>
              <a:t>викрадення</a:t>
            </a:r>
            <a:r>
              <a:rPr lang="ru-RU" sz="2400" dirty="0"/>
              <a:t> </a:t>
            </a:r>
            <a:r>
              <a:rPr lang="ru-RU" sz="2400" dirty="0" err="1" smtClean="0"/>
              <a:t>комерційних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таємниць</a:t>
            </a:r>
            <a:r>
              <a:rPr lang="ru-RU" sz="2400" dirty="0" smtClean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2001 р. $250 млрд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Згідно з </a:t>
            </a:r>
            <a:r>
              <a:rPr lang="ru-RU" sz="2400" dirty="0" err="1"/>
              <a:t>оцінками</a:t>
            </a:r>
            <a:r>
              <a:rPr lang="ru-RU" sz="2400" dirty="0"/>
              <a:t> </a:t>
            </a:r>
            <a:r>
              <a:rPr lang="ru-RU" sz="2400" dirty="0" err="1"/>
              <a:t>американських</a:t>
            </a:r>
            <a:r>
              <a:rPr lang="ru-RU" sz="2400" dirty="0"/>
              <a:t> </a:t>
            </a:r>
            <a:r>
              <a:rPr lang="ru-RU" sz="2400" dirty="0" err="1"/>
              <a:t>експертів</a:t>
            </a:r>
            <a:r>
              <a:rPr lang="ru-RU" sz="2400" dirty="0"/>
              <a:t>,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 і </a:t>
            </a:r>
            <a:r>
              <a:rPr lang="ru-RU" sz="2400" dirty="0" err="1" smtClean="0"/>
              <a:t>корпорацій</a:t>
            </a:r>
            <a:r>
              <a:rPr lang="ru-RU" sz="2400" dirty="0" smtClean="0"/>
              <a:t> </a:t>
            </a:r>
            <a:r>
              <a:rPr lang="ru-RU" sz="2400" dirty="0"/>
              <a:t>у США, </a:t>
            </a:r>
            <a:r>
              <a:rPr lang="ru-RU" sz="2400" dirty="0" err="1"/>
              <a:t>зумовлені</a:t>
            </a:r>
            <a:r>
              <a:rPr lang="ru-RU" sz="2400" dirty="0"/>
              <a:t> </a:t>
            </a:r>
            <a:r>
              <a:rPr lang="ru-RU" sz="2400" dirty="0" err="1"/>
              <a:t>розкраданням</a:t>
            </a:r>
            <a:r>
              <a:rPr lang="ru-RU" sz="2400" dirty="0"/>
              <a:t> </a:t>
            </a:r>
            <a:r>
              <a:rPr lang="ru-RU" sz="2400" dirty="0" err="1"/>
              <a:t>конфіденційної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smtClean="0"/>
              <a:t>у 1999 </a:t>
            </a:r>
            <a:r>
              <a:rPr lang="ru-RU" sz="2400" dirty="0"/>
              <a:t>р. становили близько $40 млрд.!</a:t>
            </a:r>
          </a:p>
        </p:txBody>
      </p:sp>
    </p:spTree>
    <p:extLst>
      <p:ext uri="{BB962C8B-B14F-4D97-AF65-F5344CB8AC3E}">
        <p14:creationId xmlns:p14="http://schemas.microsoft.com/office/powerpoint/2010/main" val="9489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1610436"/>
            <a:ext cx="10972800" cy="4599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ФБР </a:t>
            </a:r>
            <a:r>
              <a:rPr lang="ru-RU" sz="2400" dirty="0" err="1"/>
              <a:t>вважає</a:t>
            </a:r>
            <a:r>
              <a:rPr lang="ru-RU" sz="2400" dirty="0"/>
              <a:t>, що в </a:t>
            </a:r>
            <a:r>
              <a:rPr lang="ru-RU" sz="2400" dirty="0" err="1"/>
              <a:t>промисловому</a:t>
            </a:r>
            <a:r>
              <a:rPr lang="ru-RU" sz="2400" dirty="0"/>
              <a:t> </a:t>
            </a:r>
            <a:r>
              <a:rPr lang="ru-RU" sz="2400" dirty="0" err="1"/>
              <a:t>шпигунстві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США </a:t>
            </a:r>
            <a:r>
              <a:rPr lang="ru-RU" sz="2400" dirty="0" err="1" smtClean="0"/>
              <a:t>беруть</a:t>
            </a:r>
            <a:r>
              <a:rPr lang="ru-RU" sz="2400" dirty="0" smtClean="0"/>
              <a:t> участь </a:t>
            </a:r>
            <a:r>
              <a:rPr lang="ru-RU" sz="2400" dirty="0" err="1"/>
              <a:t>урядові</a:t>
            </a:r>
            <a:r>
              <a:rPr lang="ru-RU" sz="2400" dirty="0"/>
              <a:t> </a:t>
            </a:r>
            <a:r>
              <a:rPr lang="ru-RU" sz="2400" dirty="0" err="1"/>
              <a:t>секретні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країн, в тому </a:t>
            </a:r>
            <a:r>
              <a:rPr lang="ru-RU" sz="2400" dirty="0" err="1"/>
              <a:t>числі</a:t>
            </a:r>
            <a:r>
              <a:rPr lang="ru-RU" sz="2400" dirty="0"/>
              <a:t> й </a:t>
            </a:r>
            <a:r>
              <a:rPr lang="ru-RU" sz="2400" dirty="0" err="1" smtClean="0"/>
              <a:t>колишніх</a:t>
            </a:r>
            <a:r>
              <a:rPr lang="ru-RU" sz="2400" dirty="0" smtClean="0"/>
              <a:t> </a:t>
            </a:r>
            <a:r>
              <a:rPr lang="ru-RU" sz="2400" dirty="0" err="1"/>
              <a:t>союзників</a:t>
            </a:r>
            <a:r>
              <a:rPr lang="ru-RU" sz="2400" dirty="0"/>
              <a:t> та </a:t>
            </a:r>
            <a:r>
              <a:rPr lang="ru-RU" sz="2400" dirty="0" err="1"/>
              <a:t>партнерів</a:t>
            </a:r>
            <a:r>
              <a:rPr lang="ru-RU" sz="2400" dirty="0"/>
              <a:t>. Під час </a:t>
            </a:r>
            <a:r>
              <a:rPr lang="ru-RU" sz="2400" dirty="0" err="1"/>
              <a:t>слухання</a:t>
            </a:r>
            <a:r>
              <a:rPr lang="ru-RU" sz="2400" dirty="0"/>
              <a:t> в </a:t>
            </a:r>
            <a:r>
              <a:rPr lang="ru-RU" sz="2400" dirty="0" err="1"/>
              <a:t>конгресі</a:t>
            </a:r>
            <a:r>
              <a:rPr lang="ru-RU" sz="2400" dirty="0"/>
              <a:t> в </a:t>
            </a:r>
            <a:r>
              <a:rPr lang="ru-RU" sz="2400" dirty="0" err="1" smtClean="0"/>
              <a:t>травні</a:t>
            </a:r>
            <a:r>
              <a:rPr lang="ru-RU" sz="2400" dirty="0" smtClean="0"/>
              <a:t> 2002 </a:t>
            </a:r>
            <a:r>
              <a:rPr lang="ru-RU" sz="2400" dirty="0"/>
              <a:t>р. </a:t>
            </a:r>
            <a:r>
              <a:rPr lang="ru-RU" sz="2400" dirty="0" err="1"/>
              <a:t>представники</a:t>
            </a:r>
            <a:r>
              <a:rPr lang="ru-RU" sz="2400" dirty="0"/>
              <a:t> цього агентства, на яке </a:t>
            </a:r>
            <a:r>
              <a:rPr lang="ru-RU" sz="2400" dirty="0" err="1"/>
              <a:t>покладено</a:t>
            </a:r>
            <a:r>
              <a:rPr lang="ru-RU" sz="2400" dirty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протидії</a:t>
            </a:r>
            <a:r>
              <a:rPr lang="ru-RU" sz="2400" dirty="0" smtClean="0"/>
              <a:t> </a:t>
            </a:r>
            <a:r>
              <a:rPr lang="ru-RU" sz="2400" dirty="0"/>
              <a:t>корпоративному </a:t>
            </a:r>
            <a:r>
              <a:rPr lang="ru-RU" sz="2400" dirty="0" err="1"/>
              <a:t>шпигунству</a:t>
            </a:r>
            <a:r>
              <a:rPr lang="ru-RU" sz="2400" dirty="0"/>
              <a:t> </a:t>
            </a:r>
            <a:r>
              <a:rPr lang="ru-RU" sz="2400" dirty="0" err="1"/>
              <a:t>ззовні</a:t>
            </a:r>
            <a:r>
              <a:rPr lang="ru-RU" sz="2400" dirty="0"/>
              <a:t>, </a:t>
            </a:r>
            <a:r>
              <a:rPr lang="ru-RU" sz="2400" dirty="0" err="1"/>
              <a:t>оголосило</a:t>
            </a:r>
            <a:r>
              <a:rPr lang="ru-RU" sz="2400" dirty="0"/>
              <a:t> список </a:t>
            </a:r>
            <a:r>
              <a:rPr lang="ru-RU" sz="2400" dirty="0" smtClean="0"/>
              <a:t>23 країн</a:t>
            </a:r>
            <a:r>
              <a:rPr lang="ru-RU" sz="2400" dirty="0"/>
              <a:t>, де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державними</a:t>
            </a:r>
            <a:r>
              <a:rPr lang="ru-RU" sz="2400" dirty="0"/>
              <a:t> </a:t>
            </a:r>
            <a:r>
              <a:rPr lang="ru-RU" sz="2400" dirty="0" err="1" smtClean="0"/>
              <a:t>розвідувальними</a:t>
            </a:r>
            <a:r>
              <a:rPr lang="ru-RU" sz="2400" dirty="0" smtClean="0"/>
              <a:t> службами</a:t>
            </a:r>
            <a:r>
              <a:rPr lang="ru-RU" sz="2400" dirty="0"/>
              <a:t>. В </a:t>
            </a:r>
            <a:r>
              <a:rPr lang="ru-RU" sz="2400" dirty="0" err="1"/>
              <a:t>цьому</a:t>
            </a:r>
            <a:r>
              <a:rPr lang="ru-RU" sz="2400" dirty="0"/>
              <a:t> списку </a:t>
            </a:r>
            <a:r>
              <a:rPr lang="ru-RU" sz="2400" dirty="0" err="1"/>
              <a:t>Ізраїль</a:t>
            </a:r>
            <a:r>
              <a:rPr lang="ru-RU" sz="2400" dirty="0"/>
              <a:t>, </a:t>
            </a:r>
            <a:r>
              <a:rPr lang="ru-RU" sz="2400" dirty="0" err="1"/>
              <a:t>Англія</a:t>
            </a:r>
            <a:r>
              <a:rPr lang="ru-RU" sz="2400" dirty="0"/>
              <a:t>, </a:t>
            </a:r>
            <a:r>
              <a:rPr lang="ru-RU" sz="2400" dirty="0" err="1"/>
              <a:t>Німеччина</a:t>
            </a:r>
            <a:r>
              <a:rPr lang="ru-RU" sz="2400" dirty="0"/>
              <a:t>, </a:t>
            </a:r>
            <a:r>
              <a:rPr lang="ru-RU" sz="2400" dirty="0" err="1"/>
              <a:t>Франція</a:t>
            </a:r>
            <a:r>
              <a:rPr lang="ru-RU" sz="2400" dirty="0"/>
              <a:t>, </a:t>
            </a:r>
            <a:r>
              <a:rPr lang="ru-RU" sz="2400" dirty="0" err="1" smtClean="0"/>
              <a:t>Росія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ін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/>
              <a:t>Аналітики</a:t>
            </a:r>
            <a:r>
              <a:rPr lang="ru-RU" sz="2400" dirty="0"/>
              <a:t> Агентства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США були </a:t>
            </a:r>
            <a:r>
              <a:rPr lang="ru-RU" sz="2400" dirty="0" err="1" smtClean="0"/>
              <a:t>шоковані</a:t>
            </a:r>
            <a:r>
              <a:rPr lang="ru-RU" sz="2400" dirty="0" smtClean="0"/>
              <a:t>, коли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вдалося</a:t>
            </a:r>
            <a:r>
              <a:rPr lang="ru-RU" sz="2400" dirty="0"/>
              <a:t> </a:t>
            </a:r>
            <a:r>
              <a:rPr lang="ru-RU" sz="2400" dirty="0" err="1"/>
              <a:t>дешифрувати</a:t>
            </a:r>
            <a:r>
              <a:rPr lang="ru-RU" sz="2400" dirty="0"/>
              <a:t> й перевести </a:t>
            </a:r>
            <a:r>
              <a:rPr lang="ru-RU" sz="2400" dirty="0" err="1"/>
              <a:t>перехоплені</a:t>
            </a:r>
            <a:r>
              <a:rPr lang="ru-RU" sz="2400" dirty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призначені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Токіо</a:t>
            </a:r>
            <a:r>
              <a:rPr lang="ru-RU" sz="2400" dirty="0"/>
              <a:t>, з </a:t>
            </a:r>
            <a:r>
              <a:rPr lang="ru-RU" sz="2400" dirty="0" err="1"/>
              <a:t>вашингтонського</a:t>
            </a:r>
            <a:r>
              <a:rPr lang="ru-RU" sz="2400" dirty="0"/>
              <a:t> </a:t>
            </a:r>
            <a:r>
              <a:rPr lang="ru-RU" sz="2400" dirty="0" err="1"/>
              <a:t>офісу</a:t>
            </a:r>
            <a:r>
              <a:rPr lang="ru-RU" sz="2400" dirty="0"/>
              <a:t> </a:t>
            </a:r>
            <a:r>
              <a:rPr lang="ru-RU" sz="2400" dirty="0" err="1"/>
              <a:t>корпорації</a:t>
            </a:r>
            <a:r>
              <a:rPr lang="ru-RU" sz="2400" dirty="0"/>
              <a:t> “</a:t>
            </a:r>
            <a:r>
              <a:rPr lang="ru-RU" sz="2400" dirty="0" err="1" smtClean="0"/>
              <a:t>Міцубісі</a:t>
            </a:r>
            <a:r>
              <a:rPr lang="ru-RU" sz="2400" dirty="0"/>
              <a:t>”: вони </a:t>
            </a:r>
            <a:r>
              <a:rPr lang="ru-RU" sz="2400" dirty="0" err="1"/>
              <a:t>містили</a:t>
            </a:r>
            <a:r>
              <a:rPr lang="ru-RU" sz="2400" dirty="0"/>
              <a:t> </a:t>
            </a:r>
            <a:r>
              <a:rPr lang="ru-RU" sz="2400" dirty="0" err="1"/>
              <a:t>щоденне</a:t>
            </a:r>
            <a:r>
              <a:rPr lang="ru-RU" sz="2400" dirty="0"/>
              <a:t> </a:t>
            </a:r>
            <a:r>
              <a:rPr lang="ru-RU" sz="2400" dirty="0" err="1"/>
              <a:t>аналітичне</a:t>
            </a:r>
            <a:r>
              <a:rPr lang="ru-RU" sz="2400" dirty="0"/>
              <a:t> </a:t>
            </a:r>
            <a:r>
              <a:rPr lang="ru-RU" sz="2400" dirty="0" err="1"/>
              <a:t>зведення</a:t>
            </a:r>
            <a:r>
              <a:rPr lang="ru-RU" sz="2400" dirty="0"/>
              <a:t> ЦРУ, </a:t>
            </a:r>
            <a:r>
              <a:rPr lang="ru-RU" sz="2400" dirty="0" err="1" smtClean="0"/>
              <a:t>призначене</a:t>
            </a:r>
            <a:r>
              <a:rPr lang="ru-RU" sz="2400" dirty="0" smtClean="0"/>
              <a:t> для </a:t>
            </a:r>
            <a:r>
              <a:rPr lang="ru-RU" sz="2400" dirty="0"/>
              <a:t>президента США і </a:t>
            </a:r>
            <a:r>
              <a:rPr lang="ru-RU" sz="2400" dirty="0" err="1"/>
              <a:t>членів</a:t>
            </a:r>
            <a:r>
              <a:rPr lang="ru-RU" sz="2400" dirty="0"/>
              <a:t> Ради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. За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років </a:t>
            </a:r>
            <a:r>
              <a:rPr lang="ru-RU" sz="2400" dirty="0"/>
              <a:t>до цього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корпорації</a:t>
            </a:r>
            <a:r>
              <a:rPr lang="ru-RU" sz="2400" dirty="0"/>
              <a:t> “</a:t>
            </a:r>
            <a:r>
              <a:rPr lang="ru-RU" sz="2400" dirty="0" err="1"/>
              <a:t>Хітаті</a:t>
            </a:r>
            <a:r>
              <a:rPr lang="ru-RU" sz="2400" dirty="0"/>
              <a:t>” </a:t>
            </a:r>
            <a:r>
              <a:rPr lang="ru-RU" sz="2400" dirty="0" err="1"/>
              <a:t>змогли</a:t>
            </a:r>
            <a:r>
              <a:rPr lang="ru-RU" sz="2400" dirty="0"/>
              <a:t> </a:t>
            </a:r>
            <a:r>
              <a:rPr lang="ru-RU" sz="2400" dirty="0" err="1"/>
              <a:t>проникнути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en-US" sz="2400" dirty="0" smtClean="0"/>
              <a:t>I</a:t>
            </a:r>
            <a:r>
              <a:rPr lang="ru-RU" sz="2400" dirty="0" smtClean="0"/>
              <a:t>ВМ</a:t>
            </a:r>
            <a:r>
              <a:rPr lang="ru-RU" sz="2400" dirty="0"/>
              <a:t>, передавши </a:t>
            </a:r>
            <a:r>
              <a:rPr lang="ru-RU" sz="2400" dirty="0" err="1"/>
              <a:t>викрадену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через </a:t>
            </a:r>
            <a:r>
              <a:rPr lang="ru-RU" sz="2400" dirty="0" err="1"/>
              <a:t>японське</a:t>
            </a:r>
            <a:r>
              <a:rPr lang="ru-RU" sz="2400" dirty="0"/>
              <a:t> </a:t>
            </a:r>
            <a:r>
              <a:rPr lang="ru-RU" sz="2400" dirty="0" smtClean="0"/>
              <a:t>консульство</a:t>
            </a:r>
            <a:r>
              <a:rPr lang="en-US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/>
              <a:t>Сан-Франциско.</a:t>
            </a:r>
          </a:p>
        </p:txBody>
      </p:sp>
    </p:spTree>
    <p:extLst>
      <p:ext uri="{BB962C8B-B14F-4D97-AF65-F5344CB8AC3E}">
        <p14:creationId xmlns:p14="http://schemas.microsoft.com/office/powerpoint/2010/main" val="80827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13" y="446690"/>
            <a:ext cx="9443800" cy="56324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 розумінні Кримінального кодексу України</a:t>
            </a:r>
            <a:br>
              <a:rPr lang="uk-UA" dirty="0" smtClean="0"/>
            </a:br>
            <a:r>
              <a:rPr lang="uk-UA" sz="2200" dirty="0" smtClean="0"/>
              <a:t>(ми будемо розглядати дане питання саме в цьому «ракурсі»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774209"/>
            <a:ext cx="10467383" cy="433998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err="1"/>
              <a:t>Стаття</a:t>
            </a:r>
            <a:r>
              <a:rPr lang="ru-RU" sz="2400" dirty="0"/>
              <a:t> 114. </a:t>
            </a:r>
            <a:r>
              <a:rPr lang="ru-RU" sz="2400" dirty="0" err="1"/>
              <a:t>Шпигунство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1</a:t>
            </a:r>
            <a:r>
              <a:rPr lang="ru-RU" sz="2400" dirty="0"/>
              <a:t>. Передача або </a:t>
            </a:r>
            <a:r>
              <a:rPr lang="ru-RU" sz="2400" dirty="0" err="1"/>
              <a:t>збирання</a:t>
            </a:r>
            <a:r>
              <a:rPr lang="ru-RU" sz="2400" dirty="0"/>
              <a:t> з метою </a:t>
            </a:r>
            <a:r>
              <a:rPr lang="ru-RU" sz="2400" dirty="0" err="1"/>
              <a:t>передачі</a:t>
            </a:r>
            <a:r>
              <a:rPr lang="ru-RU" sz="2400" dirty="0"/>
              <a:t> </a:t>
            </a:r>
            <a:r>
              <a:rPr lang="ru-RU" sz="2400" dirty="0" err="1"/>
              <a:t>іноземній</a:t>
            </a:r>
            <a:r>
              <a:rPr lang="ru-RU" sz="2400" dirty="0"/>
              <a:t> </a:t>
            </a:r>
            <a:r>
              <a:rPr lang="ru-RU" sz="2400" dirty="0" err="1"/>
              <a:t>державі</a:t>
            </a:r>
            <a:r>
              <a:rPr lang="ru-RU" sz="2400" dirty="0"/>
              <a:t>, </a:t>
            </a:r>
            <a:r>
              <a:rPr lang="ru-RU" sz="2400" dirty="0" err="1"/>
              <a:t>іноземній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або їх </a:t>
            </a:r>
            <a:r>
              <a:rPr lang="ru-RU" sz="2400" dirty="0" err="1"/>
              <a:t>представникам</a:t>
            </a:r>
            <a:r>
              <a:rPr lang="ru-RU" sz="2400" dirty="0"/>
              <a:t> </a:t>
            </a:r>
            <a:r>
              <a:rPr lang="ru-RU" sz="2400" dirty="0" err="1"/>
              <a:t>відомостей</a:t>
            </a:r>
            <a:r>
              <a:rPr lang="ru-RU" sz="2400" dirty="0"/>
              <a:t>, що </a:t>
            </a:r>
            <a:r>
              <a:rPr lang="ru-RU" sz="2400" b="1" i="1" u="sng" dirty="0" err="1">
                <a:solidFill>
                  <a:srgbClr val="FF0000"/>
                </a:solidFill>
              </a:rPr>
              <a:t>становлять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державну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таємницю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вчинені</a:t>
            </a:r>
            <a:r>
              <a:rPr lang="ru-RU" sz="2400" dirty="0"/>
              <a:t> </a:t>
            </a:r>
            <a:r>
              <a:rPr lang="ru-RU" sz="2400" b="1" dirty="0" err="1"/>
              <a:t>іноземцем</a:t>
            </a:r>
            <a:r>
              <a:rPr lang="ru-RU" sz="2400" b="1" dirty="0"/>
              <a:t> або особою без </a:t>
            </a:r>
            <a:r>
              <a:rPr lang="ru-RU" sz="2400" b="1" dirty="0" err="1"/>
              <a:t>громадянства</a:t>
            </a:r>
            <a:r>
              <a:rPr lang="ru-RU" sz="2400" dirty="0"/>
              <a:t>, -</a:t>
            </a:r>
          </a:p>
          <a:p>
            <a:pPr marL="0" indent="0" algn="just">
              <a:buNone/>
            </a:pPr>
            <a:r>
              <a:rPr lang="ru-RU" sz="2400" dirty="0" err="1" smtClean="0"/>
              <a:t>караються</a:t>
            </a:r>
            <a:r>
              <a:rPr lang="ru-RU" sz="2400" dirty="0" smtClean="0"/>
              <a:t> </a:t>
            </a:r>
            <a:r>
              <a:rPr lang="ru-RU" sz="2400" dirty="0" err="1"/>
              <a:t>позбавленням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на строк від десяти до </a:t>
            </a:r>
            <a:r>
              <a:rPr lang="ru-RU" sz="2400" dirty="0" err="1"/>
              <a:t>п’ятнадцяти</a:t>
            </a:r>
            <a:r>
              <a:rPr lang="ru-RU" sz="2400" dirty="0"/>
              <a:t> років з </a:t>
            </a:r>
            <a:r>
              <a:rPr lang="ru-RU" sz="2400" dirty="0" err="1"/>
              <a:t>конфіскацією</a:t>
            </a:r>
            <a:r>
              <a:rPr lang="ru-RU" sz="2400" dirty="0"/>
              <a:t> майна або без </a:t>
            </a:r>
            <a:r>
              <a:rPr lang="ru-RU" sz="2400" dirty="0" err="1"/>
              <a:t>такої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err="1"/>
              <a:t>Звільняється</a:t>
            </a:r>
            <a:r>
              <a:rPr lang="ru-RU" sz="2400" dirty="0"/>
              <a:t> від </a:t>
            </a:r>
            <a:r>
              <a:rPr lang="ru-RU" sz="2400" dirty="0" err="1"/>
              <a:t>кримінальної</a:t>
            </a:r>
            <a:r>
              <a:rPr lang="ru-RU" sz="2400" dirty="0"/>
              <a:t> відповідальності особа, яка </a:t>
            </a:r>
            <a:r>
              <a:rPr lang="ru-RU" sz="2400" dirty="0" err="1"/>
              <a:t>припинила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</a:t>
            </a:r>
            <a:r>
              <a:rPr lang="ru-RU" sz="2400" dirty="0" err="1"/>
              <a:t>передбачену</a:t>
            </a:r>
            <a:r>
              <a:rPr lang="ru-RU" sz="2400" dirty="0"/>
              <a:t> частиною </a:t>
            </a:r>
            <a:r>
              <a:rPr lang="ru-RU" sz="2400" dirty="0" err="1"/>
              <a:t>першою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статті</a:t>
            </a:r>
            <a:r>
              <a:rPr lang="ru-RU" sz="2400" dirty="0"/>
              <a:t>, та </a:t>
            </a:r>
            <a:r>
              <a:rPr lang="ru-RU" sz="2400" dirty="0" err="1"/>
              <a:t>добровільно</a:t>
            </a:r>
            <a:r>
              <a:rPr lang="ru-RU" sz="2400" dirty="0"/>
              <a:t> </a:t>
            </a:r>
            <a:r>
              <a:rPr lang="ru-RU" sz="2400" dirty="0" err="1"/>
              <a:t>повідомила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державної влади про </a:t>
            </a:r>
            <a:r>
              <a:rPr lang="ru-RU" sz="2400" dirty="0" err="1"/>
              <a:t>вчинене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цього і </a:t>
            </a:r>
            <a:r>
              <a:rPr lang="ru-RU" sz="2400" dirty="0" err="1"/>
              <a:t>вжитих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було </a:t>
            </a:r>
            <a:r>
              <a:rPr lang="ru-RU" sz="2400" dirty="0" err="1"/>
              <a:t>відвернено</a:t>
            </a:r>
            <a:r>
              <a:rPr lang="ru-RU" sz="2400" dirty="0"/>
              <a:t> </a:t>
            </a:r>
            <a:r>
              <a:rPr lang="ru-RU" sz="2400" dirty="0" err="1"/>
              <a:t>заподіяння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</a:t>
            </a:r>
            <a:r>
              <a:rPr lang="ru-RU" sz="2400" dirty="0" err="1"/>
              <a:t>інтересам</a:t>
            </a:r>
            <a:r>
              <a:rPr lang="ru-RU" sz="2400" dirty="0"/>
              <a:t>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6248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39" y="395785"/>
            <a:ext cx="9607573" cy="658780"/>
          </a:xfrm>
        </p:spPr>
        <p:txBody>
          <a:bodyPr/>
          <a:lstStyle/>
          <a:p>
            <a:pPr algn="ctr"/>
            <a:r>
              <a:rPr lang="uk-UA" dirty="0" smtClean="0"/>
              <a:t>Що таке державна таємниця?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934" y="1392072"/>
            <a:ext cx="10494678" cy="4326340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 err="1"/>
              <a:t>державна</a:t>
            </a:r>
            <a:r>
              <a:rPr lang="ru-RU" sz="2400" b="1" u="sng" dirty="0"/>
              <a:t> </a:t>
            </a:r>
            <a:r>
              <a:rPr lang="ru-RU" sz="2400" b="1" u="sng" dirty="0" err="1" smtClean="0"/>
              <a:t>таємниця</a:t>
            </a:r>
            <a:r>
              <a:rPr lang="ru-RU" sz="2400" dirty="0" smtClean="0"/>
              <a:t> </a:t>
            </a:r>
            <a:r>
              <a:rPr lang="ru-RU" sz="2400" dirty="0"/>
              <a:t>- вид </a:t>
            </a:r>
            <a:r>
              <a:rPr lang="ru-RU" sz="2400" dirty="0" err="1"/>
              <a:t>таємної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що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оборони, </a:t>
            </a:r>
            <a:r>
              <a:rPr lang="ru-RU" sz="2400" dirty="0" err="1"/>
              <a:t>економіки</a:t>
            </a:r>
            <a:r>
              <a:rPr lang="ru-RU" sz="2400" dirty="0"/>
              <a:t>, науки і </a:t>
            </a:r>
            <a:r>
              <a:rPr lang="ru-RU" sz="2400" dirty="0" err="1"/>
              <a:t>техніки</a:t>
            </a:r>
            <a:r>
              <a:rPr lang="ru-RU" sz="2400" dirty="0"/>
              <a:t>,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державної </a:t>
            </a:r>
            <a:r>
              <a:rPr lang="ru-RU" sz="2400" dirty="0" err="1"/>
              <a:t>безпеки</a:t>
            </a:r>
            <a:r>
              <a:rPr lang="ru-RU" sz="2400" dirty="0"/>
              <a:t> та </a:t>
            </a:r>
            <a:r>
              <a:rPr lang="ru-RU" sz="2400" dirty="0" err="1"/>
              <a:t>охорони</a:t>
            </a:r>
            <a:r>
              <a:rPr lang="ru-RU" sz="2400" dirty="0"/>
              <a:t> правопорядку, </a:t>
            </a:r>
            <a:r>
              <a:rPr lang="ru-RU" sz="2400" dirty="0" err="1"/>
              <a:t>розголошення</a:t>
            </a:r>
            <a:r>
              <a:rPr lang="ru-RU" sz="2400" dirty="0"/>
              <a:t> яких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завдати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</a:t>
            </a:r>
            <a:r>
              <a:rPr lang="ru-RU" sz="2400" dirty="0" err="1"/>
              <a:t>національній</a:t>
            </a:r>
            <a:r>
              <a:rPr lang="ru-RU" sz="2400" dirty="0"/>
              <a:t> </a:t>
            </a:r>
            <a:r>
              <a:rPr lang="ru-RU" sz="2400" dirty="0" err="1"/>
              <a:t>безпеці</a:t>
            </a:r>
            <a:r>
              <a:rPr lang="ru-RU" sz="2400" dirty="0"/>
              <a:t> України та які </a:t>
            </a:r>
            <a:r>
              <a:rPr lang="ru-RU" sz="2400" dirty="0" err="1"/>
              <a:t>визнані</a:t>
            </a:r>
            <a:r>
              <a:rPr lang="ru-RU" sz="2400" dirty="0"/>
              <a:t> у порядку, </a:t>
            </a:r>
            <a:r>
              <a:rPr lang="ru-RU" sz="2400" dirty="0" err="1"/>
              <a:t>встановленому</a:t>
            </a:r>
            <a:r>
              <a:rPr lang="ru-RU" sz="2400" dirty="0"/>
              <a:t> </a:t>
            </a:r>
            <a:r>
              <a:rPr lang="ru-RU" sz="2400" dirty="0" smtClean="0"/>
              <a:t>ЗУ «Про </a:t>
            </a:r>
            <a:r>
              <a:rPr lang="ru-RU" sz="2400" dirty="0" err="1" smtClean="0"/>
              <a:t>державну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таємницю</a:t>
            </a:r>
            <a:r>
              <a:rPr lang="ru-RU" sz="2400" dirty="0" smtClean="0"/>
              <a:t>», </a:t>
            </a:r>
            <a:r>
              <a:rPr lang="ru-RU" sz="2400" dirty="0"/>
              <a:t>державною </a:t>
            </a:r>
            <a:r>
              <a:rPr lang="ru-RU" sz="2400" dirty="0" err="1"/>
              <a:t>таємницею</a:t>
            </a:r>
            <a:r>
              <a:rPr lang="ru-RU" sz="2400" dirty="0"/>
              <a:t> і </a:t>
            </a:r>
            <a:r>
              <a:rPr lang="ru-RU" sz="2400" dirty="0" err="1"/>
              <a:t>підлягають</a:t>
            </a:r>
            <a:r>
              <a:rPr lang="ru-RU" sz="2400" dirty="0"/>
              <a:t> </a:t>
            </a:r>
            <a:r>
              <a:rPr lang="ru-RU" sz="2400" dirty="0" err="1"/>
              <a:t>охороні</a:t>
            </a:r>
            <a:r>
              <a:rPr lang="ru-RU" sz="2400" dirty="0"/>
              <a:t> державою</a:t>
            </a:r>
            <a:r>
              <a:rPr lang="ru-RU" sz="2400" dirty="0" smtClean="0"/>
              <a:t>;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770" t="37080" r="35070" b="33629"/>
          <a:stretch/>
        </p:blipFill>
        <p:spPr>
          <a:xfrm>
            <a:off x="859808" y="4353636"/>
            <a:ext cx="3794077" cy="2142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050" t="47901" r="31399" b="39972"/>
          <a:stretch/>
        </p:blipFill>
        <p:spPr>
          <a:xfrm>
            <a:off x="5115362" y="4885900"/>
            <a:ext cx="6389250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87" y="624110"/>
            <a:ext cx="9593925" cy="5905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Допуск до державної таємниці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9" y="1596788"/>
            <a:ext cx="10426439" cy="450376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Допуск до державної </a:t>
            </a:r>
            <a:r>
              <a:rPr lang="ru-RU" sz="2400" dirty="0" err="1"/>
              <a:t>таємниці</a:t>
            </a:r>
            <a:r>
              <a:rPr lang="ru-RU" sz="2400" dirty="0"/>
              <a:t> </a:t>
            </a:r>
            <a:r>
              <a:rPr lang="ru-RU" sz="2400" dirty="0" err="1"/>
              <a:t>надається</a:t>
            </a:r>
            <a:r>
              <a:rPr lang="ru-RU" sz="2400" dirty="0"/>
              <a:t> </a:t>
            </a:r>
            <a:r>
              <a:rPr lang="ru-RU" sz="2400" dirty="0" err="1"/>
              <a:t>дієздатним</a:t>
            </a:r>
            <a:r>
              <a:rPr lang="ru-RU" sz="2400" dirty="0"/>
              <a:t> </a:t>
            </a:r>
            <a:r>
              <a:rPr lang="ru-RU" sz="2400" dirty="0" err="1"/>
              <a:t>громадянам</a:t>
            </a:r>
            <a:r>
              <a:rPr lang="ru-RU" sz="2400" dirty="0"/>
              <a:t> України </a:t>
            </a:r>
            <a:r>
              <a:rPr lang="ru-RU" sz="2400" dirty="0" err="1"/>
              <a:t>віком</a:t>
            </a:r>
            <a:r>
              <a:rPr lang="ru-RU" sz="2400" dirty="0"/>
              <a:t> від 18 років, </a:t>
            </a:r>
            <a:r>
              <a:rPr lang="ru-RU" sz="2400" b="1" i="1" dirty="0"/>
              <a:t>які </a:t>
            </a:r>
            <a:r>
              <a:rPr lang="ru-RU" sz="2400" b="1" i="1" dirty="0" err="1"/>
              <a:t>потребують</a:t>
            </a:r>
            <a:r>
              <a:rPr lang="ru-RU" sz="2400" b="1" i="1" dirty="0"/>
              <a:t> його за </a:t>
            </a:r>
            <a:r>
              <a:rPr lang="ru-RU" sz="2400" b="1" i="1" dirty="0" err="1"/>
              <a:t>умовами</a:t>
            </a:r>
            <a:r>
              <a:rPr lang="ru-RU" sz="2400" b="1" i="1" dirty="0"/>
              <a:t> </a:t>
            </a:r>
            <a:r>
              <a:rPr lang="ru-RU" sz="2400" b="1" i="1" dirty="0" err="1"/>
              <a:t>своєї</a:t>
            </a:r>
            <a:r>
              <a:rPr lang="ru-RU" sz="2400" b="1" i="1" dirty="0"/>
              <a:t> </a:t>
            </a:r>
            <a:r>
              <a:rPr lang="ru-RU" sz="2400" b="1" i="1" dirty="0" err="1"/>
              <a:t>службової</a:t>
            </a:r>
            <a:r>
              <a:rPr lang="ru-RU" sz="2400" b="1" i="1" dirty="0"/>
              <a:t>, </a:t>
            </a:r>
            <a:r>
              <a:rPr lang="ru-RU" sz="2400" b="1" i="1" dirty="0" err="1"/>
              <a:t>виробничої</a:t>
            </a:r>
            <a:r>
              <a:rPr lang="ru-RU" sz="2400" b="1" i="1" dirty="0"/>
              <a:t>, </a:t>
            </a:r>
            <a:r>
              <a:rPr lang="ru-RU" sz="2400" b="1" i="1" dirty="0" err="1"/>
              <a:t>наукової</a:t>
            </a:r>
            <a:r>
              <a:rPr lang="ru-RU" sz="2400" b="1" i="1" dirty="0"/>
              <a:t> </a:t>
            </a:r>
            <a:r>
              <a:rPr lang="ru-RU" sz="2400" b="1" i="1" dirty="0" err="1"/>
              <a:t>чи</a:t>
            </a:r>
            <a:r>
              <a:rPr lang="ru-RU" sz="2400" b="1" i="1" dirty="0"/>
              <a:t> </a:t>
            </a:r>
            <a:r>
              <a:rPr lang="ru-RU" sz="2400" b="1" i="1" dirty="0" err="1"/>
              <a:t>науково-технічної</a:t>
            </a:r>
            <a:r>
              <a:rPr lang="ru-RU" sz="2400" b="1" i="1" dirty="0"/>
              <a:t> діяльності або </a:t>
            </a:r>
            <a:r>
              <a:rPr lang="ru-RU" sz="2400" b="1" i="1" dirty="0" err="1"/>
              <a:t>навчання</a:t>
            </a:r>
            <a:r>
              <a:rPr lang="ru-RU" sz="2400" dirty="0"/>
              <a:t>, </a:t>
            </a:r>
            <a:r>
              <a:rPr lang="ru-RU" sz="2400" b="1" i="1" dirty="0">
                <a:solidFill>
                  <a:srgbClr val="FF0000"/>
                </a:solidFill>
              </a:rPr>
              <a:t>органами </a:t>
            </a:r>
            <a:r>
              <a:rPr lang="ru-RU" sz="2400" b="1" i="1" dirty="0" err="1">
                <a:solidFill>
                  <a:srgbClr val="FF0000"/>
                </a:solidFill>
              </a:rPr>
              <a:t>Служби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безпеки</a:t>
            </a:r>
            <a:r>
              <a:rPr lang="ru-RU" sz="2400" b="1" i="1" dirty="0">
                <a:solidFill>
                  <a:srgbClr val="FF0000"/>
                </a:solidFill>
              </a:rPr>
              <a:t> України після </a:t>
            </a:r>
            <a:r>
              <a:rPr lang="ru-RU" sz="2400" b="1" i="1" dirty="0" err="1">
                <a:solidFill>
                  <a:srgbClr val="FF0000"/>
                </a:solidFill>
              </a:rPr>
              <a:t>проведення</a:t>
            </a:r>
            <a:r>
              <a:rPr lang="ru-RU" sz="2400" b="1" i="1" dirty="0">
                <a:solidFill>
                  <a:srgbClr val="FF0000"/>
                </a:solidFill>
              </a:rPr>
              <a:t> їх </a:t>
            </a:r>
            <a:r>
              <a:rPr lang="ru-RU" sz="2400" b="1" i="1" dirty="0" err="1">
                <a:solidFill>
                  <a:srgbClr val="FF0000"/>
                </a:solidFill>
              </a:rPr>
              <a:t>перевірки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Для </a:t>
            </a:r>
            <a:r>
              <a:rPr lang="ru-RU" sz="2400" dirty="0" err="1"/>
              <a:t>розгляду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про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громадянам</a:t>
            </a:r>
            <a:r>
              <a:rPr lang="ru-RU" sz="2400" dirty="0"/>
              <a:t> допуску до державної </a:t>
            </a:r>
            <a:r>
              <a:rPr lang="ru-RU" sz="2400" dirty="0" err="1"/>
              <a:t>таємниці</a:t>
            </a:r>
            <a:r>
              <a:rPr lang="ru-RU" sz="2400" dirty="0"/>
              <a:t> </a:t>
            </a:r>
            <a:r>
              <a:rPr lang="ru-RU" sz="2400" dirty="0" err="1"/>
              <a:t>державними</a:t>
            </a:r>
            <a:r>
              <a:rPr lang="ru-RU" sz="2400" dirty="0"/>
              <a:t> органами, органами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, </a:t>
            </a:r>
            <a:r>
              <a:rPr lang="ru-RU" sz="2400" dirty="0" err="1"/>
              <a:t>підприємствами</a:t>
            </a:r>
            <a:r>
              <a:rPr lang="ru-RU" sz="2400" dirty="0"/>
              <a:t>, </a:t>
            </a:r>
            <a:r>
              <a:rPr lang="ru-RU" sz="2400" dirty="0" err="1"/>
              <a:t>установами</a:t>
            </a:r>
            <a:r>
              <a:rPr lang="ru-RU" sz="2400" dirty="0"/>
              <a:t>, </a:t>
            </a:r>
            <a:r>
              <a:rPr lang="ru-RU" sz="2400" dirty="0" err="1"/>
              <a:t>організаціями</a:t>
            </a:r>
            <a:r>
              <a:rPr lang="ru-RU" sz="2400" dirty="0"/>
              <a:t>, де працюють, </a:t>
            </a:r>
            <a:r>
              <a:rPr lang="ru-RU" sz="2400" dirty="0" err="1"/>
              <a:t>проходять</a:t>
            </a:r>
            <a:r>
              <a:rPr lang="ru-RU" sz="2400" dirty="0"/>
              <a:t> службу або </a:t>
            </a:r>
            <a:r>
              <a:rPr lang="ru-RU" sz="2400" dirty="0" err="1"/>
              <a:t>навчаються</a:t>
            </a:r>
            <a:r>
              <a:rPr lang="ru-RU" sz="2400" dirty="0"/>
              <a:t> </a:t>
            </a:r>
            <a:r>
              <a:rPr lang="ru-RU" sz="2400" dirty="0" err="1"/>
              <a:t>громадяни</a:t>
            </a:r>
            <a:r>
              <a:rPr lang="ru-RU" sz="2400" dirty="0"/>
              <a:t>, </a:t>
            </a:r>
            <a:r>
              <a:rPr lang="ru-RU" sz="2400" dirty="0" err="1"/>
              <a:t>оформляються</a:t>
            </a:r>
            <a:r>
              <a:rPr lang="ru-RU" sz="2400" dirty="0"/>
              <a:t> </a:t>
            </a:r>
            <a:r>
              <a:rPr lang="ru-RU" sz="2400" dirty="0" err="1"/>
              <a:t>документи</a:t>
            </a:r>
            <a:r>
              <a:rPr lang="ru-RU" sz="2400" dirty="0"/>
              <a:t>, які </a:t>
            </a:r>
            <a:r>
              <a:rPr lang="ru-RU" sz="2400" dirty="0" err="1"/>
              <a:t>надсилаються</a:t>
            </a:r>
            <a:r>
              <a:rPr lang="ru-RU" sz="2400" dirty="0"/>
              <a:t> до органів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України. </a:t>
            </a:r>
          </a:p>
        </p:txBody>
      </p:sp>
    </p:spTree>
    <p:extLst>
      <p:ext uri="{BB962C8B-B14F-4D97-AF65-F5344CB8AC3E}">
        <p14:creationId xmlns:p14="http://schemas.microsoft.com/office/powerpoint/2010/main" val="146716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41" y="1569493"/>
            <a:ext cx="10918209" cy="46265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/>
              <a:t>Надання</a:t>
            </a:r>
            <a:r>
              <a:rPr lang="ru-RU" sz="2400" dirty="0"/>
              <a:t> допуску </a:t>
            </a:r>
            <a:r>
              <a:rPr lang="ru-RU" sz="2400" dirty="0" err="1"/>
              <a:t>передбачає</a:t>
            </a:r>
            <a:r>
              <a:rPr lang="ru-RU" sz="2400" dirty="0"/>
              <a:t>:</a:t>
            </a:r>
          </a:p>
          <a:p>
            <a:pPr marL="0" indent="0" algn="just">
              <a:buNone/>
            </a:pPr>
            <a:r>
              <a:rPr lang="ru-RU" sz="2400" dirty="0" smtClean="0"/>
              <a:t>визначення </a:t>
            </a:r>
            <a:r>
              <a:rPr lang="ru-RU" sz="2400" dirty="0" err="1"/>
              <a:t>необхідності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громадянина</a:t>
            </a:r>
            <a:r>
              <a:rPr lang="ru-RU" sz="2400" dirty="0"/>
              <a:t> із секретною </a:t>
            </a:r>
            <a:r>
              <a:rPr lang="ru-RU" sz="2400" dirty="0" err="1"/>
              <a:t>інформацією</a:t>
            </a:r>
            <a:r>
              <a:rPr lang="ru-RU" sz="2400" dirty="0"/>
              <a:t>;</a:t>
            </a:r>
          </a:p>
          <a:p>
            <a:pPr marL="0" indent="0" algn="just">
              <a:buNone/>
            </a:pPr>
            <a:r>
              <a:rPr lang="ru-RU" sz="2400" dirty="0" err="1" smtClean="0"/>
              <a:t>перевірку</a:t>
            </a:r>
            <a:r>
              <a:rPr lang="ru-RU" sz="2400" dirty="0" smtClean="0"/>
              <a:t> </a:t>
            </a:r>
            <a:r>
              <a:rPr lang="ru-RU" sz="2400" dirty="0" err="1"/>
              <a:t>громадянина</a:t>
            </a:r>
            <a:r>
              <a:rPr lang="ru-RU" sz="2400" dirty="0"/>
              <a:t> у </a:t>
            </a:r>
            <a:r>
              <a:rPr lang="ru-RU" sz="2400" dirty="0" err="1"/>
              <a:t>зв'язку</a:t>
            </a:r>
            <a:r>
              <a:rPr lang="ru-RU" sz="2400" dirty="0"/>
              <a:t> з допуском до державної </a:t>
            </a:r>
            <a:r>
              <a:rPr lang="ru-RU" sz="2400" dirty="0" err="1"/>
              <a:t>таємниці</a:t>
            </a:r>
            <a:r>
              <a:rPr lang="ru-RU" sz="2400" dirty="0"/>
              <a:t>;</a:t>
            </a:r>
          </a:p>
          <a:p>
            <a:pPr marL="0" indent="0" algn="just">
              <a:buNone/>
            </a:pPr>
            <a:r>
              <a:rPr lang="ru-RU" sz="2400" dirty="0" err="1" smtClean="0"/>
              <a:t>взяття</a:t>
            </a:r>
            <a:r>
              <a:rPr lang="ru-RU" sz="2400" dirty="0" smtClean="0"/>
              <a:t> </a:t>
            </a:r>
            <a:r>
              <a:rPr lang="ru-RU" sz="2400" dirty="0" err="1"/>
              <a:t>громадянином</a:t>
            </a:r>
            <a:r>
              <a:rPr lang="ru-RU" sz="2400" dirty="0"/>
              <a:t> на себе </a:t>
            </a:r>
            <a:r>
              <a:rPr lang="ru-RU" sz="2400" dirty="0" err="1"/>
              <a:t>письмового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щодо </a:t>
            </a:r>
            <a:r>
              <a:rPr lang="ru-RU" sz="2400" dirty="0" err="1"/>
              <a:t>збереження</a:t>
            </a:r>
            <a:r>
              <a:rPr lang="ru-RU" sz="2400" dirty="0"/>
              <a:t> державної </a:t>
            </a:r>
            <a:r>
              <a:rPr lang="ru-RU" sz="2400" dirty="0" err="1"/>
              <a:t>таємниці</a:t>
            </a:r>
            <a:r>
              <a:rPr lang="ru-RU" sz="2400" dirty="0"/>
              <a:t>, яка буде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довірена</a:t>
            </a:r>
            <a:r>
              <a:rPr lang="ru-RU" sz="2400" dirty="0"/>
              <a:t>;</a:t>
            </a:r>
          </a:p>
          <a:p>
            <a:pPr marL="0" indent="0" algn="just">
              <a:buNone/>
            </a:pPr>
            <a:r>
              <a:rPr lang="ru-RU" sz="2400" dirty="0" err="1" smtClean="0"/>
              <a:t>одержання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письмовій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згоди</a:t>
            </a:r>
            <a:r>
              <a:rPr lang="ru-RU" sz="2400" dirty="0"/>
              <a:t> </a:t>
            </a:r>
            <a:r>
              <a:rPr lang="ru-RU" sz="2400" dirty="0" err="1"/>
              <a:t>громадянина</a:t>
            </a:r>
            <a:r>
              <a:rPr lang="ru-RU" sz="2400" dirty="0"/>
              <a:t> на </a:t>
            </a:r>
            <a:r>
              <a:rPr lang="ru-RU" sz="2400" dirty="0" err="1"/>
              <a:t>передбачені</a:t>
            </a:r>
            <a:r>
              <a:rPr lang="ru-RU" sz="2400" dirty="0"/>
              <a:t> законом обмеження прав у </a:t>
            </a:r>
            <a:r>
              <a:rPr lang="ru-RU" sz="2400" dirty="0" err="1"/>
              <a:t>зв'язку</a:t>
            </a:r>
            <a:r>
              <a:rPr lang="ru-RU" sz="2400" dirty="0"/>
              <a:t> з його допуском до державної </a:t>
            </a:r>
            <a:r>
              <a:rPr lang="ru-RU" sz="2400" dirty="0" err="1"/>
              <a:t>таємниці</a:t>
            </a:r>
            <a:r>
              <a:rPr lang="ru-RU" sz="2400" dirty="0"/>
              <a:t>;</a:t>
            </a:r>
          </a:p>
          <a:p>
            <a:pPr marL="0" indent="0" algn="just">
              <a:buNone/>
            </a:pPr>
            <a:r>
              <a:rPr lang="ru-RU" sz="2400" dirty="0" err="1" smtClean="0"/>
              <a:t>ознайомлення</a:t>
            </a:r>
            <a:r>
              <a:rPr lang="ru-RU" sz="2400" dirty="0" smtClean="0"/>
              <a:t> </a:t>
            </a:r>
            <a:r>
              <a:rPr lang="ru-RU" sz="2400" dirty="0" err="1"/>
              <a:t>громадянина</a:t>
            </a:r>
            <a:r>
              <a:rPr lang="ru-RU" sz="2400" dirty="0"/>
              <a:t> з </a:t>
            </a:r>
            <a:r>
              <a:rPr lang="ru-RU" sz="2400" dirty="0" err="1"/>
              <a:t>мірою</a:t>
            </a:r>
            <a:r>
              <a:rPr lang="ru-RU" sz="2400" dirty="0"/>
              <a:t> відповідальності за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про </a:t>
            </a:r>
            <a:r>
              <a:rPr lang="ru-RU" sz="2400" dirty="0" err="1"/>
              <a:t>державну</a:t>
            </a:r>
            <a:r>
              <a:rPr lang="ru-RU" sz="2400" dirty="0"/>
              <a:t> </a:t>
            </a:r>
            <a:r>
              <a:rPr lang="ru-RU" sz="2400" dirty="0" err="1"/>
              <a:t>таємницю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18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350" y="169046"/>
            <a:ext cx="9593925" cy="5768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 які домени може впливати?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98793" y="796891"/>
            <a:ext cx="4012441" cy="133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u="sng" dirty="0" smtClean="0">
                <a:solidFill>
                  <a:srgbClr val="FF0000"/>
                </a:solidFill>
              </a:rPr>
              <a:t>Промислове шпигунство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4"/>
            <a:endCxn id="9" idx="0"/>
          </p:cNvCxnSpPr>
          <p:nvPr/>
        </p:nvCxnSpPr>
        <p:spPr>
          <a:xfrm flipH="1">
            <a:off x="3304578" y="2134372"/>
            <a:ext cx="2700436" cy="315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160061" y="2449907"/>
            <a:ext cx="4289034" cy="21290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u="sng" dirty="0" smtClean="0">
                <a:solidFill>
                  <a:srgbClr val="FF0000"/>
                </a:solidFill>
              </a:rPr>
              <a:t>Економічний домен / </a:t>
            </a:r>
            <a:r>
              <a:rPr lang="uk-UA" sz="2800" b="1" i="1" u="sng" dirty="0" err="1" smtClean="0">
                <a:solidFill>
                  <a:srgbClr val="FF0000"/>
                </a:solidFill>
              </a:rPr>
              <a:t>наукка</a:t>
            </a:r>
            <a:r>
              <a:rPr lang="uk-UA" sz="2800" b="1" i="1" u="sng" dirty="0" smtClean="0">
                <a:solidFill>
                  <a:srgbClr val="FF0000"/>
                </a:solidFill>
              </a:rPr>
              <a:t> та техніка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4"/>
            <a:endCxn id="12" idx="0"/>
          </p:cNvCxnSpPr>
          <p:nvPr/>
        </p:nvCxnSpPr>
        <p:spPr>
          <a:xfrm>
            <a:off x="6005014" y="2134372"/>
            <a:ext cx="3091512" cy="312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798472" y="2447347"/>
            <a:ext cx="4596108" cy="21682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Військові /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оборонні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домени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6"/>
            <a:endCxn id="12" idx="2"/>
          </p:cNvCxnSpPr>
          <p:nvPr/>
        </p:nvCxnSpPr>
        <p:spPr>
          <a:xfrm>
            <a:off x="5449095" y="3514432"/>
            <a:ext cx="1349377" cy="170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094328" y="4613077"/>
            <a:ext cx="3821373" cy="2084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err="1" smtClean="0">
                <a:solidFill>
                  <a:srgbClr val="FF0000"/>
                </a:solidFill>
              </a:rPr>
              <a:t>домени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в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космічній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діяльності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cxnSp>
        <p:nvCxnSpPr>
          <p:cNvPr id="36" name="Прямая со стрелкой 35"/>
          <p:cNvCxnSpPr>
            <a:stCxn id="9" idx="4"/>
            <a:endCxn id="28" idx="1"/>
          </p:cNvCxnSpPr>
          <p:nvPr/>
        </p:nvCxnSpPr>
        <p:spPr>
          <a:xfrm>
            <a:off x="3304578" y="4578956"/>
            <a:ext cx="1349377" cy="3393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2" idx="4"/>
            <a:endCxn id="28" idx="7"/>
          </p:cNvCxnSpPr>
          <p:nvPr/>
        </p:nvCxnSpPr>
        <p:spPr>
          <a:xfrm flipH="1">
            <a:off x="7356074" y="4615638"/>
            <a:ext cx="1740452" cy="3027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5" y="337507"/>
            <a:ext cx="9593925" cy="672427"/>
          </a:xfrm>
        </p:spPr>
        <p:txBody>
          <a:bodyPr/>
          <a:lstStyle/>
          <a:p>
            <a:pPr algn="ctr"/>
            <a:r>
              <a:rPr lang="uk-UA" dirty="0" smtClean="0"/>
              <a:t>Показовий приклад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89" y="1196170"/>
            <a:ext cx="3804919" cy="2679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08" y="1196170"/>
            <a:ext cx="4011992" cy="2679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602" t="29991" r="32028" b="26166"/>
          <a:stretch/>
        </p:blipFill>
        <p:spPr>
          <a:xfrm>
            <a:off x="4277396" y="4061525"/>
            <a:ext cx="3310760" cy="2778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8406" y="5266195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Професор, </a:t>
            </a:r>
            <a:r>
              <a:rPr lang="uk-UA" dirty="0" err="1" smtClean="0"/>
              <a:t>д.т.н</a:t>
            </a:r>
            <a:r>
              <a:rPr lang="uk-UA" dirty="0" smtClean="0"/>
              <a:t>. </a:t>
            </a:r>
            <a:r>
              <a:rPr lang="uk-UA" dirty="0" err="1" smtClean="0"/>
              <a:t>Шу</a:t>
            </a:r>
            <a:r>
              <a:rPr lang="uk-UA" dirty="0" smtClean="0"/>
              <a:t> </a:t>
            </a:r>
            <a:r>
              <a:rPr lang="uk-UA" dirty="0" err="1" smtClean="0"/>
              <a:t>Юаньцзе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8" y="1610437"/>
            <a:ext cx="11423175" cy="46129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400" dirty="0"/>
              <a:t>У</a:t>
            </a:r>
            <a:r>
              <a:rPr lang="ru-RU" sz="2400" dirty="0" smtClean="0"/>
              <a:t> </a:t>
            </a:r>
            <a:r>
              <a:rPr lang="ru-RU" sz="2400" dirty="0"/>
              <a:t>період з 1987 по 1991 рр. проходив </a:t>
            </a:r>
            <a:r>
              <a:rPr lang="ru-RU" sz="2400" dirty="0" err="1"/>
              <a:t>навчання</a:t>
            </a:r>
            <a:r>
              <a:rPr lang="ru-RU" sz="2400" dirty="0"/>
              <a:t> в «</a:t>
            </a:r>
            <a:r>
              <a:rPr lang="ru-RU" sz="2400" dirty="0" err="1"/>
              <a:t>Пекінському</a:t>
            </a:r>
            <a:r>
              <a:rPr lang="ru-RU" sz="2400" dirty="0"/>
              <a:t> </a:t>
            </a:r>
            <a:r>
              <a:rPr lang="ru-RU" sz="2400" dirty="0" err="1"/>
              <a:t>технологічному</a:t>
            </a:r>
            <a:r>
              <a:rPr lang="ru-RU" sz="2400" dirty="0"/>
              <a:t> </a:t>
            </a:r>
            <a:r>
              <a:rPr lang="ru-RU" sz="2400" dirty="0" err="1"/>
              <a:t>інституті</a:t>
            </a:r>
            <a:r>
              <a:rPr lang="ru-RU" sz="2400" dirty="0"/>
              <a:t>», з 1996 по 2000 рр. </a:t>
            </a:r>
            <a:r>
              <a:rPr lang="ru-RU" sz="2400" dirty="0" err="1"/>
              <a:t>навчався</a:t>
            </a:r>
            <a:r>
              <a:rPr lang="ru-RU" sz="2400" dirty="0"/>
              <a:t> в «</a:t>
            </a:r>
            <a:r>
              <a:rPr lang="ru-RU" sz="2400" dirty="0" err="1"/>
              <a:t>Інституті</a:t>
            </a:r>
            <a:r>
              <a:rPr lang="ru-RU" sz="2400" dirty="0"/>
              <a:t> проблем </a:t>
            </a:r>
            <a:r>
              <a:rPr lang="ru-RU" sz="2400" dirty="0" err="1"/>
              <a:t>хімії</a:t>
            </a:r>
            <a:r>
              <a:rPr lang="ru-RU" sz="2400" dirty="0"/>
              <a:t> та </a:t>
            </a:r>
            <a:r>
              <a:rPr lang="ru-RU" sz="2400" dirty="0" err="1"/>
              <a:t>фізики</a:t>
            </a:r>
            <a:r>
              <a:rPr lang="ru-RU" sz="2400" dirty="0"/>
              <a:t> Російської </a:t>
            </a:r>
            <a:r>
              <a:rPr lang="ru-RU" sz="2400" dirty="0" err="1"/>
              <a:t>Академії</a:t>
            </a:r>
            <a:r>
              <a:rPr lang="ru-RU" sz="2400" dirty="0"/>
              <a:t> Наук», де отримав </a:t>
            </a:r>
            <a:r>
              <a:rPr lang="ru-RU" sz="2400" dirty="0" err="1"/>
              <a:t>науковий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«доктор </a:t>
            </a:r>
            <a:r>
              <a:rPr lang="ru-RU" sz="2400" dirty="0" err="1"/>
              <a:t>філософії</a:t>
            </a:r>
            <a:r>
              <a:rPr lang="ru-RU" sz="2400" dirty="0"/>
              <a:t>». У 2004 </a:t>
            </a:r>
            <a:r>
              <a:rPr lang="ru-RU" sz="2400" dirty="0" err="1"/>
              <a:t>році</a:t>
            </a:r>
            <a:r>
              <a:rPr lang="ru-RU" sz="2400" dirty="0"/>
              <a:t>, отримав </a:t>
            </a:r>
            <a:r>
              <a:rPr lang="ru-RU" sz="2400" dirty="0" err="1"/>
              <a:t>запрошення</a:t>
            </a:r>
            <a:r>
              <a:rPr lang="ru-RU" sz="2400" dirty="0"/>
              <a:t> на </a:t>
            </a:r>
            <a:r>
              <a:rPr lang="ru-RU" sz="2400" dirty="0" err="1"/>
              <a:t>працевлаштування</a:t>
            </a:r>
            <a:r>
              <a:rPr lang="ru-RU" sz="2400" dirty="0"/>
              <a:t> до </a:t>
            </a:r>
            <a:r>
              <a:rPr lang="ru-RU" sz="2400" dirty="0" err="1"/>
              <a:t>Міністерства</a:t>
            </a:r>
            <a:r>
              <a:rPr lang="ru-RU" sz="2400" dirty="0"/>
              <a:t> оборони КНР.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напрямками</a:t>
            </a:r>
            <a:r>
              <a:rPr lang="ru-RU" sz="2400" dirty="0"/>
              <a:t> </a:t>
            </a:r>
            <a:r>
              <a:rPr lang="ru-RU" sz="2400" dirty="0" err="1"/>
              <a:t>наукової</a:t>
            </a:r>
            <a:r>
              <a:rPr lang="ru-RU" sz="2400" dirty="0"/>
              <a:t> діяльності Шу </a:t>
            </a:r>
            <a:r>
              <a:rPr lang="ru-RU" sz="2400" dirty="0" err="1"/>
              <a:t>Юаньцзе</a:t>
            </a:r>
            <a:r>
              <a:rPr lang="ru-RU" sz="2400" dirty="0"/>
              <a:t> у </a:t>
            </a:r>
            <a:r>
              <a:rPr lang="ru-RU" sz="2400" dirty="0" err="1"/>
              <a:t>вказаний</a:t>
            </a:r>
            <a:r>
              <a:rPr lang="ru-RU" sz="2400" dirty="0"/>
              <a:t> період була проблематика </a:t>
            </a:r>
            <a:r>
              <a:rPr lang="ru-RU" sz="2400" dirty="0" err="1"/>
              <a:t>енергетичних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(</a:t>
            </a:r>
            <a:r>
              <a:rPr lang="ru-RU" sz="2400" dirty="0" err="1"/>
              <a:t>вибухово-технічних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), його </a:t>
            </a:r>
            <a:r>
              <a:rPr lang="ru-RU" sz="2400" dirty="0" err="1"/>
              <a:t>дослідження</a:t>
            </a:r>
            <a:r>
              <a:rPr lang="ru-RU" sz="2400" dirty="0"/>
              <a:t> у </a:t>
            </a:r>
            <a:r>
              <a:rPr lang="ru-RU" sz="2400" dirty="0" err="1"/>
              <a:t>різний</a:t>
            </a:r>
            <a:r>
              <a:rPr lang="ru-RU" sz="2400" dirty="0"/>
              <a:t> період </a:t>
            </a:r>
            <a:r>
              <a:rPr lang="ru-RU" sz="2400" dirty="0" err="1"/>
              <a:t>фінансувалися</a:t>
            </a:r>
            <a:r>
              <a:rPr lang="ru-RU" sz="2400" dirty="0"/>
              <a:t> </a:t>
            </a:r>
            <a:r>
              <a:rPr lang="ru-RU" sz="2400" dirty="0" err="1"/>
              <a:t>відділом</a:t>
            </a:r>
            <a:r>
              <a:rPr lang="ru-RU" sz="2400" dirty="0"/>
              <a:t> </a:t>
            </a:r>
            <a:r>
              <a:rPr lang="ru-RU" sz="2400" dirty="0" err="1"/>
              <a:t>технічного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Головного Штабу </a:t>
            </a:r>
            <a:r>
              <a:rPr lang="ru-RU" sz="2400" dirty="0" err="1"/>
              <a:t>Національно-визвольної</a:t>
            </a:r>
            <a:r>
              <a:rPr lang="ru-RU" sz="2400" dirty="0"/>
              <a:t> </a:t>
            </a:r>
            <a:r>
              <a:rPr lang="ru-RU" sz="2400" dirty="0" err="1"/>
              <a:t>Армії</a:t>
            </a:r>
            <a:r>
              <a:rPr lang="ru-RU" sz="2400" dirty="0"/>
              <a:t> Китаю (НВАК</a:t>
            </a:r>
            <a:r>
              <a:rPr lang="ru-RU" sz="2400" dirty="0" smtClean="0"/>
              <a:t>).</a:t>
            </a:r>
            <a:endParaRPr lang="ru-RU" sz="2400" dirty="0"/>
          </a:p>
          <a:p>
            <a:pPr algn="just"/>
            <a:r>
              <a:rPr lang="ru-RU" sz="2400" dirty="0" err="1"/>
              <a:t>Починаючи</a:t>
            </a:r>
            <a:r>
              <a:rPr lang="ru-RU" sz="2400" dirty="0"/>
              <a:t> з 2013 року ОСОБА_7 </a:t>
            </a:r>
            <a:r>
              <a:rPr lang="ru-RU" sz="2400" dirty="0" err="1"/>
              <a:t>працює</a:t>
            </a:r>
            <a:r>
              <a:rPr lang="ru-RU" sz="2400" dirty="0"/>
              <a:t> на </a:t>
            </a:r>
            <a:r>
              <a:rPr lang="ru-RU" sz="2400" dirty="0" err="1"/>
              <a:t>посаді</a:t>
            </a:r>
            <a:r>
              <a:rPr lang="ru-RU" sz="2400" dirty="0"/>
              <a:t> </a:t>
            </a:r>
            <a:r>
              <a:rPr lang="ru-RU" sz="2400" dirty="0" err="1"/>
              <a:t>професора</a:t>
            </a:r>
            <a:r>
              <a:rPr lang="ru-RU" sz="2400" dirty="0"/>
              <a:t> </a:t>
            </a:r>
            <a:r>
              <a:rPr lang="ru-RU" sz="2400" dirty="0" err="1"/>
              <a:t>Сіанського</a:t>
            </a:r>
            <a:r>
              <a:rPr lang="ru-RU" sz="2400" dirty="0"/>
              <a:t> </a:t>
            </a:r>
            <a:r>
              <a:rPr lang="ru-RU" sz="2400" dirty="0" err="1"/>
              <a:t>науково-дослідного</a:t>
            </a:r>
            <a:r>
              <a:rPr lang="ru-RU" sz="2400" dirty="0"/>
              <a:t> </a:t>
            </a:r>
            <a:r>
              <a:rPr lang="ru-RU" sz="2400" dirty="0" err="1"/>
              <a:t>інституту</a:t>
            </a:r>
            <a:r>
              <a:rPr lang="ru-RU" sz="2400" dirty="0"/>
              <a:t> сучасної </a:t>
            </a:r>
            <a:r>
              <a:rPr lang="ru-RU" sz="2400" dirty="0" err="1"/>
              <a:t>хімії</a:t>
            </a:r>
            <a:r>
              <a:rPr lang="ru-RU" sz="2400" dirty="0"/>
              <a:t> (відомий як «204-й НДІ «</a:t>
            </a:r>
            <a:r>
              <a:rPr lang="en-US" sz="2400" dirty="0" err="1"/>
              <a:t>Norinco</a:t>
            </a:r>
            <a:r>
              <a:rPr lang="en-US" sz="2400" dirty="0"/>
              <a:t>», CNIC», </a:t>
            </a:r>
            <a:r>
              <a:rPr lang="ru-RU" sz="2400" dirty="0" err="1"/>
              <a:t>провінція</a:t>
            </a:r>
            <a:r>
              <a:rPr lang="ru-RU" sz="2400" dirty="0"/>
              <a:t> </a:t>
            </a:r>
            <a:r>
              <a:rPr lang="ru-RU" sz="2400" dirty="0" err="1"/>
              <a:t>Шеньсі</a:t>
            </a:r>
            <a:r>
              <a:rPr lang="ru-RU" sz="2400" dirty="0"/>
              <a:t>, КНР). </a:t>
            </a:r>
            <a:r>
              <a:rPr lang="ru-RU" sz="2400" dirty="0" err="1"/>
              <a:t>Вказаний</a:t>
            </a:r>
            <a:r>
              <a:rPr lang="ru-RU" sz="2400" dirty="0"/>
              <a:t> </a:t>
            </a:r>
            <a:r>
              <a:rPr lang="ru-RU" sz="2400" dirty="0" err="1"/>
              <a:t>науковий</a:t>
            </a:r>
            <a:r>
              <a:rPr lang="ru-RU" sz="2400" dirty="0"/>
              <a:t> заклад структурно входить до </a:t>
            </a:r>
            <a:r>
              <a:rPr lang="ru-RU" sz="2400" dirty="0" err="1"/>
              <a:t>китайської</a:t>
            </a:r>
            <a:r>
              <a:rPr lang="ru-RU" sz="2400" dirty="0"/>
              <a:t> державної </a:t>
            </a:r>
            <a:r>
              <a:rPr lang="ru-RU" sz="2400" dirty="0" err="1"/>
              <a:t>корпорації</a:t>
            </a:r>
            <a:r>
              <a:rPr lang="ru-RU" sz="2400" dirty="0"/>
              <a:t> «</a:t>
            </a:r>
            <a:r>
              <a:rPr lang="en-US" sz="2400" dirty="0" err="1"/>
              <a:t>Norinco</a:t>
            </a:r>
            <a:r>
              <a:rPr lang="en-US" sz="2400" dirty="0"/>
              <a:t>», CNIC», </a:t>
            </a:r>
            <a:r>
              <a:rPr lang="ru-RU" sz="2400" dirty="0"/>
              <a:t>яка </a:t>
            </a:r>
            <a:r>
              <a:rPr lang="ru-RU" sz="2400" dirty="0" err="1"/>
              <a:t>об`єднує</a:t>
            </a:r>
            <a:r>
              <a:rPr lang="ru-RU" sz="2400" dirty="0"/>
              <a:t> </a:t>
            </a:r>
            <a:r>
              <a:rPr lang="ru-RU" sz="2400" dirty="0" err="1"/>
              <a:t>науково-дослідні</a:t>
            </a:r>
            <a:r>
              <a:rPr lang="ru-RU" sz="2400" dirty="0"/>
              <a:t> установи та </a:t>
            </a:r>
            <a:r>
              <a:rPr lang="ru-RU" sz="2400" dirty="0" err="1"/>
              <a:t>підприємства</a:t>
            </a:r>
            <a:r>
              <a:rPr lang="ru-RU" sz="2400" dirty="0"/>
              <a:t> оборонно-</a:t>
            </a:r>
            <a:r>
              <a:rPr lang="ru-RU" sz="2400" dirty="0" err="1"/>
              <a:t>промислового</a:t>
            </a:r>
            <a:r>
              <a:rPr lang="ru-RU" sz="2400" dirty="0"/>
              <a:t> комплексу КНР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/>
              <a:t>Крім</a:t>
            </a:r>
            <a:r>
              <a:rPr lang="ru-RU" sz="2400" dirty="0"/>
              <a:t> того, </a:t>
            </a:r>
            <a:r>
              <a:rPr lang="ru-RU" sz="2400" dirty="0" err="1"/>
              <a:t>встановлено</a:t>
            </a:r>
            <a:r>
              <a:rPr lang="ru-RU" sz="2400" dirty="0"/>
              <a:t>, що для </a:t>
            </a:r>
            <a:r>
              <a:rPr lang="ru-RU" sz="2400" dirty="0" err="1"/>
              <a:t>прикриття</a:t>
            </a:r>
            <a:r>
              <a:rPr lang="ru-RU" sz="2400" dirty="0"/>
              <a:t> </a:t>
            </a:r>
            <a:r>
              <a:rPr lang="ru-RU" sz="2400" dirty="0" err="1"/>
              <a:t>шпигунської</a:t>
            </a:r>
            <a:r>
              <a:rPr lang="ru-RU" sz="2400" dirty="0"/>
              <a:t> діяльності </a:t>
            </a:r>
            <a:r>
              <a:rPr lang="ru-RU" sz="2400" dirty="0" err="1"/>
              <a:t>використовує</a:t>
            </a:r>
            <a:r>
              <a:rPr lang="ru-RU" sz="2400" dirty="0"/>
              <a:t> посади </a:t>
            </a:r>
            <a:r>
              <a:rPr lang="ru-RU" sz="2400" dirty="0" err="1"/>
              <a:t>прикриття</a:t>
            </a:r>
            <a:r>
              <a:rPr lang="ru-RU" sz="2400" dirty="0"/>
              <a:t>: заступника Головного </a:t>
            </a:r>
            <a:r>
              <a:rPr lang="ru-RU" sz="2400" dirty="0" err="1"/>
              <a:t>інженера</a:t>
            </a:r>
            <a:r>
              <a:rPr lang="ru-RU" sz="2400" dirty="0"/>
              <a:t> </a:t>
            </a:r>
            <a:r>
              <a:rPr lang="ru-RU" sz="2400" dirty="0" err="1"/>
              <a:t>Сіанського</a:t>
            </a:r>
            <a:r>
              <a:rPr lang="ru-RU" sz="2400" dirty="0"/>
              <a:t> </a:t>
            </a:r>
            <a:r>
              <a:rPr lang="ru-RU" sz="2400" dirty="0" err="1"/>
              <a:t>науково-дослідного</a:t>
            </a:r>
            <a:r>
              <a:rPr lang="ru-RU" sz="2400" dirty="0"/>
              <a:t> </a:t>
            </a:r>
            <a:r>
              <a:rPr lang="ru-RU" sz="2400" dirty="0" err="1"/>
              <a:t>інституту</a:t>
            </a:r>
            <a:r>
              <a:rPr lang="ru-RU" sz="2400" dirty="0"/>
              <a:t> сучасної </a:t>
            </a:r>
            <a:r>
              <a:rPr lang="ru-RU" sz="2400" dirty="0" err="1"/>
              <a:t>хімії</a:t>
            </a:r>
            <a:r>
              <a:rPr lang="ru-RU" sz="2400" dirty="0"/>
              <a:t>, головного технолога </a:t>
            </a:r>
            <a:r>
              <a:rPr lang="ru-RU" sz="2400" dirty="0" err="1"/>
              <a:t>китайської</a:t>
            </a:r>
            <a:r>
              <a:rPr lang="ru-RU" sz="2400" dirty="0"/>
              <a:t> державної </a:t>
            </a:r>
            <a:r>
              <a:rPr lang="ru-RU" sz="2400" dirty="0" err="1"/>
              <a:t>корпорації</a:t>
            </a:r>
            <a:r>
              <a:rPr lang="ru-RU" sz="2400" dirty="0"/>
              <a:t> «</a:t>
            </a:r>
            <a:r>
              <a:rPr lang="en-US" sz="2400" dirty="0" err="1"/>
              <a:t>Norinco</a:t>
            </a:r>
            <a:r>
              <a:rPr lang="en-US" sz="2400" dirty="0"/>
              <a:t>», CNIC».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605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2785816"/>
            <a:ext cx="8913124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153" y="702556"/>
            <a:ext cx="6041694" cy="54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3" y="692349"/>
            <a:ext cx="9675812" cy="6041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Поняття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637730"/>
            <a:ext cx="11041038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u="sng" dirty="0" err="1"/>
              <a:t>Промислове</a:t>
            </a:r>
            <a:r>
              <a:rPr lang="ru-RU" sz="2400" b="1" u="sng" dirty="0"/>
              <a:t> </a:t>
            </a:r>
            <a:r>
              <a:rPr lang="ru-RU" sz="2400" b="1" u="sng" dirty="0" err="1"/>
              <a:t>шпигунство</a:t>
            </a:r>
            <a:r>
              <a:rPr lang="ru-RU" sz="2400" dirty="0"/>
              <a:t> –</a:t>
            </a:r>
            <a:r>
              <a:rPr lang="ru-RU" sz="2400" dirty="0" err="1"/>
              <a:t>добування</a:t>
            </a:r>
            <a:r>
              <a:rPr lang="ru-RU" sz="2400" dirty="0"/>
              <a:t> </a:t>
            </a:r>
            <a:r>
              <a:rPr lang="ru-RU" sz="2400" dirty="0" err="1"/>
              <a:t>законними</a:t>
            </a:r>
            <a:r>
              <a:rPr lang="ru-RU" sz="2400" dirty="0"/>
              <a:t> і </a:t>
            </a:r>
            <a:r>
              <a:rPr lang="ru-RU" sz="2400" dirty="0" err="1" smtClean="0"/>
              <a:t>незаконними</a:t>
            </a:r>
            <a:r>
              <a:rPr lang="ru-RU" sz="2400" dirty="0" smtClean="0"/>
              <a:t> методами </a:t>
            </a:r>
            <a:r>
              <a:rPr lang="ru-RU" sz="2400" dirty="0"/>
              <a:t>у </a:t>
            </a:r>
            <a:r>
              <a:rPr lang="ru-RU" sz="2400" dirty="0" err="1"/>
              <a:t>конкуруючих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 (</a:t>
            </a:r>
            <a:r>
              <a:rPr lang="ru-RU" sz="2400" dirty="0" err="1"/>
              <a:t>монополій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партій</a:t>
            </a:r>
            <a:r>
              <a:rPr lang="ru-RU" sz="2400" dirty="0"/>
              <a:t>, </a:t>
            </a:r>
            <a:r>
              <a:rPr lang="ru-RU" sz="2400" dirty="0" err="1"/>
              <a:t>фізичних</a:t>
            </a:r>
            <a:r>
              <a:rPr lang="ru-RU" sz="2400" dirty="0"/>
              <a:t> </a:t>
            </a:r>
            <a:r>
              <a:rPr lang="ru-RU" sz="2400" dirty="0" smtClean="0"/>
              <a:t>або </a:t>
            </a:r>
            <a:r>
              <a:rPr lang="ru-RU" sz="2400" dirty="0" err="1" smtClean="0"/>
              <a:t>юридичних</a:t>
            </a:r>
            <a:r>
              <a:rPr lang="ru-RU" sz="2400" dirty="0" smtClean="0"/>
              <a:t> </a:t>
            </a:r>
            <a:r>
              <a:rPr lang="ru-RU" sz="2400" dirty="0"/>
              <a:t>осіб, </a:t>
            </a:r>
            <a:r>
              <a:rPr lang="ru-RU" sz="2400" dirty="0" err="1"/>
              <a:t>правоохоронних</a:t>
            </a:r>
            <a:r>
              <a:rPr lang="ru-RU" sz="2400" dirty="0"/>
              <a:t> органів і </a:t>
            </a:r>
            <a:r>
              <a:rPr lang="ru-RU" sz="2400" dirty="0" err="1"/>
              <a:t>т.ін</a:t>
            </a:r>
            <a:r>
              <a:rPr lang="ru-RU" sz="2400" dirty="0"/>
              <a:t>.) </a:t>
            </a:r>
            <a:r>
              <a:rPr lang="ru-RU" sz="2400" dirty="0" err="1"/>
              <a:t>відомостей</a:t>
            </a:r>
            <a:r>
              <a:rPr lang="ru-RU" sz="2400" dirty="0"/>
              <a:t> або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,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після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/>
              <a:t>перспективної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персональних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з </a:t>
            </a:r>
            <a:r>
              <a:rPr lang="ru-RU" sz="2400" dirty="0" smtClean="0"/>
              <a:t>метою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/>
              <a:t>їх у </a:t>
            </a:r>
            <a:r>
              <a:rPr lang="ru-RU" sz="2400" dirty="0" err="1"/>
              <a:t>конкурентній</a:t>
            </a:r>
            <a:r>
              <a:rPr lang="ru-RU" sz="2400" dirty="0"/>
              <a:t> </a:t>
            </a:r>
            <a:r>
              <a:rPr lang="ru-RU" sz="2400" dirty="0" err="1"/>
              <a:t>боротьбі</a:t>
            </a:r>
            <a:r>
              <a:rPr lang="ru-RU" sz="2400" dirty="0"/>
              <a:t> або </a:t>
            </a:r>
            <a:r>
              <a:rPr lang="ru-RU" sz="2400" dirty="0" err="1"/>
              <a:t>навіть</a:t>
            </a:r>
            <a:r>
              <a:rPr lang="ru-RU" sz="2400" dirty="0"/>
              <a:t> з </a:t>
            </a:r>
            <a:r>
              <a:rPr lang="ru-RU" sz="2400" dirty="0" err="1"/>
              <a:t>корисливою</a:t>
            </a:r>
            <a:r>
              <a:rPr lang="ru-RU" sz="2400" dirty="0"/>
              <a:t> метою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/>
              <a:t>“</a:t>
            </a:r>
            <a:r>
              <a:rPr lang="ru-RU" sz="2400" b="1" dirty="0" err="1"/>
              <a:t>Шпигунство</a:t>
            </a:r>
            <a:r>
              <a:rPr lang="ru-RU" sz="2400" b="1" dirty="0"/>
              <a:t>” </a:t>
            </a:r>
            <a:r>
              <a:rPr lang="ru-RU" sz="2400" dirty="0"/>
              <a:t>(“</a:t>
            </a:r>
            <a:r>
              <a:rPr lang="ru-RU" sz="2400" dirty="0" err="1"/>
              <a:t>економічне</a:t>
            </a:r>
            <a:r>
              <a:rPr lang="ru-RU" sz="2400" dirty="0"/>
              <a:t>”, “</a:t>
            </a:r>
            <a:r>
              <a:rPr lang="ru-RU" sz="2400" dirty="0" err="1"/>
              <a:t>промислове</a:t>
            </a:r>
            <a:r>
              <a:rPr lang="ru-RU" sz="2400" dirty="0"/>
              <a:t>”, “</a:t>
            </a:r>
            <a:r>
              <a:rPr lang="ru-RU" sz="2400" dirty="0" err="1"/>
              <a:t>комерційне</a:t>
            </a:r>
            <a:r>
              <a:rPr lang="ru-RU" sz="2400" dirty="0" smtClean="0"/>
              <a:t>”, “</a:t>
            </a:r>
            <a:r>
              <a:rPr lang="ru-RU" sz="2400" dirty="0" err="1"/>
              <a:t>науково-технічне</a:t>
            </a:r>
            <a:r>
              <a:rPr lang="ru-RU" sz="2400" dirty="0"/>
              <a:t>”) – 1) </a:t>
            </a:r>
            <a:r>
              <a:rPr lang="ru-RU" sz="2400" dirty="0" err="1"/>
              <a:t>активні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збирання</a:t>
            </a:r>
            <a:r>
              <a:rPr lang="ru-RU" sz="2400" dirty="0"/>
              <a:t> або </a:t>
            </a:r>
            <a:r>
              <a:rPr lang="ru-RU" sz="2400" dirty="0" err="1" smtClean="0"/>
              <a:t>розкрадання</a:t>
            </a:r>
            <a:r>
              <a:rPr lang="ru-RU" sz="2400" dirty="0" smtClean="0"/>
              <a:t> </a:t>
            </a:r>
            <a:r>
              <a:rPr lang="ru-RU" sz="2400" dirty="0" err="1"/>
              <a:t>цінної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закритої</a:t>
            </a:r>
            <a:r>
              <a:rPr lang="ru-RU" sz="2400" dirty="0"/>
              <a:t> для </a:t>
            </a:r>
            <a:r>
              <a:rPr lang="ru-RU" sz="2400" dirty="0" err="1"/>
              <a:t>сторонніх</a:t>
            </a:r>
            <a:r>
              <a:rPr lang="ru-RU" sz="2400" dirty="0"/>
              <a:t> осіб; </a:t>
            </a:r>
            <a:r>
              <a:rPr lang="ru-RU" sz="2400" dirty="0" smtClean="0"/>
              <a:t>                       2</a:t>
            </a:r>
            <a:r>
              <a:rPr lang="ru-RU" sz="2400" dirty="0"/>
              <a:t>) </a:t>
            </a:r>
            <a:r>
              <a:rPr lang="ru-RU" sz="2400" dirty="0" err="1" smtClean="0"/>
              <a:t>протиправне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заволодіння</a:t>
            </a:r>
            <a:r>
              <a:rPr lang="ru-RU" sz="2400" dirty="0" smtClean="0"/>
              <a:t> </a:t>
            </a:r>
            <a:r>
              <a:rPr lang="ru-RU" sz="2400" dirty="0" err="1"/>
              <a:t>комерційними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конкурента </a:t>
            </a:r>
            <a:r>
              <a:rPr lang="ru-RU" sz="2400" dirty="0" err="1"/>
              <a:t>заради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вигод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384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983" y="624110"/>
            <a:ext cx="9566630" cy="5768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Джерела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1" y="1705970"/>
            <a:ext cx="10603861" cy="444917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zakononline.com.ua/court-decisions/show/82951485</a:t>
            </a:r>
            <a:endParaRPr lang="uk-UA" sz="2400" dirty="0" smtClean="0"/>
          </a:p>
          <a:p>
            <a:pPr algn="just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yur-gazeta.com/publications/practice/inshe/virok-verhovnogo-sudu-ukrayini-kitayskomu-shpigununaukovcyu-10-rokiv-pozbavlennya-voli.html</a:t>
            </a:r>
            <a:endParaRPr lang="uk-UA" sz="2400" dirty="0" smtClean="0"/>
          </a:p>
          <a:p>
            <a:pPr algn="just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zakon.rada.gov.ua/laws/show/3855-12#Text</a:t>
            </a:r>
            <a:endParaRPr lang="uk-UA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900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185" y="26030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717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903" t="18797" r="26679" b="34748"/>
          <a:stretch/>
        </p:blipFill>
        <p:spPr>
          <a:xfrm>
            <a:off x="327548" y="1773633"/>
            <a:ext cx="6170542" cy="354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644" t="27192" r="28671" b="16838"/>
          <a:stretch/>
        </p:blipFill>
        <p:spPr>
          <a:xfrm>
            <a:off x="6291618" y="1773633"/>
            <a:ext cx="5677468" cy="39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4" y="2292825"/>
            <a:ext cx="10563367" cy="34119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smtClean="0"/>
              <a:t>що вся </a:t>
            </a:r>
            <a:r>
              <a:rPr lang="ru-RU" sz="2400" dirty="0" err="1"/>
              <a:t>корисна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</a:t>
            </a:r>
            <a:r>
              <a:rPr lang="ru-RU" sz="2400" dirty="0" err="1"/>
              <a:t>розвідувального</a:t>
            </a:r>
            <a:r>
              <a:rPr lang="ru-RU" sz="2400" dirty="0"/>
              <a:t> характеру </a:t>
            </a:r>
            <a:r>
              <a:rPr lang="ru-RU" sz="2400" dirty="0" err="1"/>
              <a:t>міститься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секретних</a:t>
            </a:r>
            <a:r>
              <a:rPr lang="ru-RU" sz="2400" dirty="0" smtClean="0"/>
              <a:t> </a:t>
            </a:r>
            <a:r>
              <a:rPr lang="ru-RU" sz="2400" dirty="0" err="1"/>
              <a:t>джерелах</a:t>
            </a:r>
            <a:r>
              <a:rPr lang="ru-RU" sz="2400" dirty="0"/>
              <a:t>. </a:t>
            </a:r>
            <a:r>
              <a:rPr lang="ru-RU" sz="2400" dirty="0" err="1"/>
              <a:t>Насправді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не так. За </a:t>
            </a:r>
            <a:r>
              <a:rPr lang="ru-RU" sz="2400" dirty="0" err="1"/>
              <a:t>оцінкою</a:t>
            </a:r>
            <a:r>
              <a:rPr lang="ru-RU" sz="2400" dirty="0"/>
              <a:t> </a:t>
            </a:r>
            <a:r>
              <a:rPr lang="ru-RU" sz="2400" dirty="0" err="1"/>
              <a:t>адмірала</a:t>
            </a:r>
            <a:r>
              <a:rPr lang="ru-RU" sz="2400" dirty="0"/>
              <a:t> </a:t>
            </a:r>
            <a:r>
              <a:rPr lang="ru-RU" sz="2400" dirty="0" err="1" smtClean="0"/>
              <a:t>Захаріаса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заст</a:t>
            </a:r>
            <a:r>
              <a:rPr lang="ru-RU" sz="2400" dirty="0"/>
              <a:t>. начальника </a:t>
            </a:r>
            <a:r>
              <a:rPr lang="ru-RU" sz="2400" dirty="0" err="1"/>
              <a:t>розвідки</a:t>
            </a:r>
            <a:r>
              <a:rPr lang="ru-RU" sz="2400" dirty="0"/>
              <a:t> ВМС США), під час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війни </a:t>
            </a:r>
            <a:r>
              <a:rPr lang="ru-RU" sz="2400" dirty="0"/>
              <a:t>95%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розвідка</a:t>
            </a:r>
            <a:r>
              <a:rPr lang="ru-RU" sz="2400" dirty="0"/>
              <a:t> ВМС США брала з </a:t>
            </a:r>
            <a:r>
              <a:rPr lang="ru-RU" sz="2400" dirty="0" err="1"/>
              <a:t>відкритих</a:t>
            </a:r>
            <a:r>
              <a:rPr lang="ru-RU" sz="2400" dirty="0"/>
              <a:t> </a:t>
            </a:r>
            <a:r>
              <a:rPr lang="ru-RU" sz="2400" dirty="0" smtClean="0"/>
              <a:t>джерел, 4</a:t>
            </a:r>
            <a:r>
              <a:rPr lang="ru-RU" sz="2400" dirty="0"/>
              <a:t>% – з </a:t>
            </a:r>
            <a:r>
              <a:rPr lang="ru-RU" sz="2400" dirty="0" err="1"/>
              <a:t>напівофіційних</a:t>
            </a:r>
            <a:r>
              <a:rPr lang="ru-RU" sz="2400" dirty="0"/>
              <a:t> і </a:t>
            </a:r>
            <a:r>
              <a:rPr lang="ru-RU" sz="2400" dirty="0" err="1"/>
              <a:t>лише</a:t>
            </a:r>
            <a:r>
              <a:rPr lang="ru-RU" sz="2400" dirty="0"/>
              <a:t> 1% – із </a:t>
            </a:r>
            <a:r>
              <a:rPr lang="ru-RU" sz="2400" dirty="0" err="1"/>
              <a:t>секретних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справедливо і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підрозділів</a:t>
            </a:r>
            <a:r>
              <a:rPr lang="ru-RU" sz="2400" dirty="0" smtClean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розвідки</a:t>
            </a:r>
            <a:r>
              <a:rPr lang="ru-RU" sz="2400" dirty="0"/>
              <a:t> </a:t>
            </a:r>
            <a:r>
              <a:rPr lang="ru-RU" sz="2400" dirty="0" err="1"/>
              <a:t>господарюючих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5" y="1320207"/>
            <a:ext cx="4875877" cy="4875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10" y="2339613"/>
            <a:ext cx="4263348" cy="2837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199" y="409433"/>
            <a:ext cx="804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Головне джерело ризику!!!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40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630" y="146438"/>
            <a:ext cx="9552982" cy="604189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програмні</a:t>
            </a:r>
            <a:r>
              <a:rPr lang="ru-RU" sz="2800" dirty="0"/>
              <a:t>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призначені</a:t>
            </a:r>
            <a:r>
              <a:rPr lang="ru-RU" sz="2800" dirty="0"/>
              <a:t> для </a:t>
            </a:r>
            <a:r>
              <a:rPr lang="ru-RU" sz="2800" dirty="0" err="1"/>
              <a:t>несанкціонованого</a:t>
            </a:r>
            <a:r>
              <a:rPr lang="ru-RU" sz="2800" dirty="0"/>
              <a:t> </a:t>
            </a:r>
            <a:r>
              <a:rPr lang="ru-RU" sz="2800" dirty="0" err="1"/>
              <a:t>втручання</a:t>
            </a:r>
            <a:r>
              <a:rPr lang="ru-RU" sz="2800" dirty="0"/>
              <a:t> в роботу </a:t>
            </a:r>
            <a:r>
              <a:rPr lang="ru-RU" sz="2800" dirty="0" err="1"/>
              <a:t>електронно-обчислювальних</a:t>
            </a:r>
            <a:r>
              <a:rPr lang="ru-RU" sz="2800" dirty="0"/>
              <a:t> машин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695" y="2006222"/>
            <a:ext cx="10727140" cy="43536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400" dirty="0"/>
              <a:t>Actual_Spy_v3.0 </a:t>
            </a:r>
            <a:r>
              <a:rPr lang="ru-RU" sz="2400" dirty="0" err="1" smtClean="0"/>
              <a:t>програма-шпигун</a:t>
            </a:r>
            <a:r>
              <a:rPr lang="ru-RU" sz="2400" dirty="0"/>
              <a:t> (дана </a:t>
            </a:r>
            <a:r>
              <a:rPr lang="ru-RU" sz="2400" dirty="0" err="1"/>
              <a:t>програма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несанкціонований</a:t>
            </a:r>
            <a:r>
              <a:rPr lang="ru-RU" sz="2400" dirty="0"/>
              <a:t> доступ до </a:t>
            </a:r>
            <a:r>
              <a:rPr lang="ru-RU" sz="2400" dirty="0" err="1"/>
              <a:t>інформації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змінювати</a:t>
            </a:r>
            <a:r>
              <a:rPr lang="ru-RU" sz="2400" dirty="0"/>
              <a:t> </a:t>
            </a:r>
            <a:r>
              <a:rPr lang="ru-RU" sz="2400" dirty="0" err="1"/>
              <a:t>комп`ютерну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err="1"/>
              <a:t>програмний</a:t>
            </a:r>
            <a:r>
              <a:rPr lang="ru-RU" sz="2400" dirty="0"/>
              <a:t> </a:t>
            </a:r>
            <a:r>
              <a:rPr lang="ru-RU" sz="2400" dirty="0" err="1"/>
              <a:t>засіб</a:t>
            </a:r>
            <a:r>
              <a:rPr lang="ru-RU" sz="2400" dirty="0"/>
              <a:t> «</a:t>
            </a:r>
            <a:r>
              <a:rPr lang="en-US" sz="2400" dirty="0" err="1"/>
              <a:t>SkyLogger</a:t>
            </a:r>
            <a:r>
              <a:rPr lang="en-US" sz="2400" dirty="0" smtClean="0"/>
              <a:t>»</a:t>
            </a:r>
            <a:r>
              <a:rPr lang="uk-UA" sz="2400" dirty="0"/>
              <a:t> (самостійно, приховано від користувача записує всю активність комп`ютеру, копіює будь-які введені дані, робить копії знімків екранів та зберігає вказані дані у спеціально створених каталогах /папках</a:t>
            </a:r>
            <a:r>
              <a:rPr lang="uk-UA" sz="2400" dirty="0" smtClean="0"/>
              <a:t>/)</a:t>
            </a:r>
          </a:p>
          <a:p>
            <a:pPr algn="just"/>
            <a:r>
              <a:rPr lang="en-US" sz="2400" dirty="0"/>
              <a:t>„ </a:t>
            </a:r>
            <a:r>
              <a:rPr lang="en-US" sz="2400" dirty="0" err="1"/>
              <a:t>Passware</a:t>
            </a:r>
            <a:r>
              <a:rPr lang="en-US" sz="2400" dirty="0"/>
              <a:t> Kit v65 Enterprise”, „</a:t>
            </a:r>
            <a:r>
              <a:rPr lang="en-US" sz="2400" dirty="0" err="1"/>
              <a:t>AsterWin</a:t>
            </a:r>
            <a:r>
              <a:rPr lang="en-US" sz="2400" dirty="0" smtClean="0"/>
              <a:t>”</a:t>
            </a:r>
            <a:r>
              <a:rPr lang="uk-UA" sz="2400" dirty="0" smtClean="0"/>
              <a:t> (</a:t>
            </a:r>
            <a:r>
              <a:rPr lang="ru-RU" sz="2400" dirty="0" err="1"/>
              <a:t>ризначені</a:t>
            </a:r>
            <a:r>
              <a:rPr lang="ru-RU" sz="2400" dirty="0"/>
              <a:t> для </a:t>
            </a:r>
            <a:r>
              <a:rPr lang="ru-RU" sz="2400" dirty="0" err="1"/>
              <a:t>несанкціонованого</a:t>
            </a:r>
            <a:r>
              <a:rPr lang="ru-RU" sz="2400" dirty="0"/>
              <a:t> </a:t>
            </a:r>
            <a:r>
              <a:rPr lang="ru-RU" sz="2400" dirty="0" err="1"/>
              <a:t>втручання</a:t>
            </a:r>
            <a:r>
              <a:rPr lang="ru-RU" sz="2400" dirty="0"/>
              <a:t> в роботу </a:t>
            </a:r>
            <a:r>
              <a:rPr lang="ru-RU" sz="2400" dirty="0" err="1"/>
              <a:t>електронно-обчислювальних</a:t>
            </a:r>
            <a:r>
              <a:rPr lang="ru-RU" sz="2400" dirty="0"/>
              <a:t> машин (</a:t>
            </a:r>
            <a:r>
              <a:rPr lang="ru-RU" sz="2400" dirty="0" err="1"/>
              <a:t>комп’ютерів</a:t>
            </a:r>
            <a:r>
              <a:rPr lang="ru-RU" sz="2400" dirty="0"/>
              <a:t>), </a:t>
            </a:r>
            <a:r>
              <a:rPr lang="ru-RU" sz="2400" dirty="0" err="1"/>
              <a:t>автоматизованих</a:t>
            </a:r>
            <a:r>
              <a:rPr lang="ru-RU" sz="2400" dirty="0"/>
              <a:t> систем, </a:t>
            </a:r>
            <a:r>
              <a:rPr lang="ru-RU" sz="2400" dirty="0" err="1"/>
              <a:t>комп’ютерних</a:t>
            </a:r>
            <a:r>
              <a:rPr lang="ru-RU" sz="2400" dirty="0"/>
              <a:t> мереж </a:t>
            </a:r>
            <a:r>
              <a:rPr lang="ru-RU" sz="2400" dirty="0" err="1"/>
              <a:t>чи</a:t>
            </a:r>
            <a:r>
              <a:rPr lang="ru-RU" sz="2400" dirty="0"/>
              <a:t> мереж </a:t>
            </a:r>
            <a:r>
              <a:rPr lang="ru-RU" sz="2400" dirty="0" err="1"/>
              <a:t>електрозв’язку</a:t>
            </a:r>
            <a:r>
              <a:rPr lang="uk-UA" sz="2400" dirty="0" smtClean="0"/>
              <a:t>)</a:t>
            </a:r>
          </a:p>
          <a:p>
            <a:pPr algn="just"/>
            <a:r>
              <a:rPr lang="ru-RU" sz="2400" dirty="0" err="1"/>
              <a:t>програмний</a:t>
            </a:r>
            <a:r>
              <a:rPr lang="ru-RU" sz="2400" dirty="0"/>
              <a:t> </a:t>
            </a:r>
            <a:r>
              <a:rPr lang="ru-RU" sz="2400" dirty="0" err="1"/>
              <a:t>засіб</a:t>
            </a:r>
            <a:r>
              <a:rPr lang="ru-RU" sz="2400" dirty="0"/>
              <a:t> «</a:t>
            </a:r>
            <a:r>
              <a:rPr lang="en-US" sz="2400" dirty="0"/>
              <a:t>Arcane Stealer by </a:t>
            </a:r>
            <a:r>
              <a:rPr lang="en-US" sz="2400" dirty="0" err="1"/>
              <a:t>Sakari</a:t>
            </a:r>
            <a:r>
              <a:rPr lang="en-US" sz="2400" dirty="0" smtClean="0"/>
              <a:t>»</a:t>
            </a:r>
            <a:r>
              <a:rPr lang="uk-UA" sz="2400" dirty="0" smtClean="0"/>
              <a:t> </a:t>
            </a:r>
          </a:p>
          <a:p>
            <a:pPr algn="just"/>
            <a:r>
              <a:rPr lang="en-US" sz="2400" dirty="0" err="1"/>
              <a:t>DarkComet</a:t>
            </a:r>
            <a:r>
              <a:rPr lang="en-US" sz="2400" dirty="0"/>
              <a:t> </a:t>
            </a:r>
            <a:r>
              <a:rPr lang="en-US" sz="2400" dirty="0" smtClean="0"/>
              <a:t>RAT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Та десятки інших. </a:t>
            </a:r>
            <a:r>
              <a:rPr lang="uk-UA" sz="2400" b="1" dirty="0" smtClean="0">
                <a:solidFill>
                  <a:srgbClr val="FF0000"/>
                </a:solidFill>
              </a:rPr>
              <a:t>Увага!!! Ніколи не завантажуйте та не зберігайте дані програмні засоби, за це передбачена кримінальна відповідальність </a:t>
            </a:r>
            <a:r>
              <a:rPr lang="uk-UA" sz="2400" b="1" dirty="0">
                <a:solidFill>
                  <a:srgbClr val="FF0000"/>
                </a:solidFill>
              </a:rPr>
              <a:t>за ст. </a:t>
            </a:r>
            <a:r>
              <a:rPr lang="uk-UA" sz="2400" b="1" dirty="0" smtClean="0">
                <a:solidFill>
                  <a:srgbClr val="FF0000"/>
                </a:solidFill>
              </a:rPr>
              <a:t>361-1 КК України</a:t>
            </a:r>
            <a:endParaRPr lang="uk-UA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573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140" y="199598"/>
            <a:ext cx="5363570" cy="3017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46" y="199598"/>
            <a:ext cx="4617870" cy="3017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0420" t="24953" r="21015" b="19076"/>
          <a:stretch/>
        </p:blipFill>
        <p:spPr>
          <a:xfrm>
            <a:off x="6861958" y="3330054"/>
            <a:ext cx="4928752" cy="3193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3696" y="6253678"/>
            <a:ext cx="134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Штазі</a:t>
            </a:r>
            <a:r>
              <a:rPr lang="uk-UA" dirty="0" smtClean="0"/>
              <a:t>» </a:t>
            </a:r>
            <a:r>
              <a:rPr lang="uk-UA" dirty="0" smtClean="0">
                <a:sym typeface="Wingdings" panose="05000000000000000000" pitchFamily="2" charset="2"/>
              </a:rPr>
              <a:t>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0840" t="44170" r="21224" b="13666"/>
          <a:stretch/>
        </p:blipFill>
        <p:spPr>
          <a:xfrm>
            <a:off x="949170" y="3712612"/>
            <a:ext cx="4910646" cy="2428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445" y="6338964"/>
            <a:ext cx="487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Увага!!! Кримінальна відповідальність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957" y="2131502"/>
            <a:ext cx="5395130" cy="3021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05" y="1702343"/>
            <a:ext cx="3879590" cy="387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1082" y="5581933"/>
            <a:ext cx="480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Кращий вибір, якщо Ви працюєте на відповідальній посаді у приватному секторі або є держслужбовцем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23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42" y="712811"/>
            <a:ext cx="6294745" cy="3707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78" y="4776718"/>
            <a:ext cx="1082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Місто Дніпро, одного чудового ранку оперативний уповноважений проник до підприємства з метою відшукання інформації, але на роботу почали приходити люди, прийшлось ховатись під великий стіл у кабінеті директора. Там він просидів увесь день, почувши багато корисної інформації, яка стосується кримінальних правопорушень у сфері господарської діяльності. Коли всі пішли, він тихенько виповз, відчинив вікно та покинув будівлю.                                  Але такі випадки трапляються один на тисячі)))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1243</Words>
  <Application>Microsoft Office PowerPoint</Application>
  <PresentationFormat>Широкоэкранный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Легкий дым</vt:lpstr>
      <vt:lpstr>Промислове шпигунство як інструмент гібридних загроз</vt:lpstr>
      <vt:lpstr>Поняття</vt:lpstr>
      <vt:lpstr>Презентация PowerPoint</vt:lpstr>
      <vt:lpstr>Презентация PowerPoint</vt:lpstr>
      <vt:lpstr>Презентация PowerPoint</vt:lpstr>
      <vt:lpstr>програмні засоби призначені для несанкціонованого втручання в роботу електронно-обчислювальних машин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розумінні Кримінального кодексу України (ми будемо розглядати дане питання саме в цьому «ракурсі»</vt:lpstr>
      <vt:lpstr>Що таке державна таємниця?</vt:lpstr>
      <vt:lpstr>Допуск до державної таємниці</vt:lpstr>
      <vt:lpstr>Презентация PowerPoint</vt:lpstr>
      <vt:lpstr>На які домени може впливати?</vt:lpstr>
      <vt:lpstr>Показовий приклад</vt:lpstr>
      <vt:lpstr>Презентация PowerPoint</vt:lpstr>
      <vt:lpstr>Презентация PowerPoint</vt:lpstr>
      <vt:lpstr>Джерела </vt:lpstr>
      <vt:lpstr>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Промислове шпигунство як інструмент гібридних загроз</dc:title>
  <dc:creator>Admin</dc:creator>
  <cp:lastModifiedBy>Admin</cp:lastModifiedBy>
  <cp:revision>60</cp:revision>
  <dcterms:created xsi:type="dcterms:W3CDTF">2023-11-03T12:03:49Z</dcterms:created>
  <dcterms:modified xsi:type="dcterms:W3CDTF">2023-11-03T18:00:35Z</dcterms:modified>
</cp:coreProperties>
</file>