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96" r:id="rId2"/>
    <p:sldId id="308" r:id="rId3"/>
    <p:sldId id="299" r:id="rId4"/>
    <p:sldId id="298" r:id="rId5"/>
    <p:sldId id="309" r:id="rId6"/>
    <p:sldId id="310" r:id="rId7"/>
    <p:sldId id="285" r:id="rId8"/>
    <p:sldId id="282" r:id="rId9"/>
    <p:sldId id="287" r:id="rId10"/>
    <p:sldId id="288" r:id="rId11"/>
    <p:sldId id="268" r:id="rId12"/>
    <p:sldId id="260" r:id="rId13"/>
    <p:sldId id="263" r:id="rId14"/>
    <p:sldId id="264" r:id="rId15"/>
    <p:sldId id="311" r:id="rId16"/>
    <p:sldId id="312" r:id="rId17"/>
    <p:sldId id="313" r:id="rId18"/>
    <p:sldId id="314" r:id="rId19"/>
    <p:sldId id="315" r:id="rId20"/>
    <p:sldId id="26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0808"/>
    <a:srgbClr val="555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83" d="100"/>
          <a:sy n="83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FF5891-5DBD-4436-89E4-515A45B33A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2A16A-7680-49C1-9A9F-26CA3AD9A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4A0BD-4739-4449-81D4-1D16304CC1A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75264-9AA2-4E00-98A8-4C7CCFFCEB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06C7E-D090-43AF-AF9D-882E222D1F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9080C-0689-4FE0-9DA6-025A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95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991E3-9150-447A-8154-371707D24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3152775"/>
            <a:ext cx="9144000" cy="193039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1B8F3-7423-49C4-B887-086D49103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38164-4011-41D2-B1E6-A87834DBA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244A0-3124-41E7-9F1A-3F8032354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1BB6A2F-F607-448E-BBAD-A13443D9CD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428553"/>
            <a:ext cx="5000625" cy="4291208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F2C388C-6BA9-4BCF-B2F0-CA7404F8C8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5343524"/>
            <a:ext cx="9144000" cy="7524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33051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8F857-2C03-468C-865E-919D42D9C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2A19F-2DAE-402D-B1DF-1EF410768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0E605-72BC-452E-8676-33B3B617E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1A607-87F3-4B7C-946E-6E1146CE1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C9F7CA-4DC0-4D94-BE94-1DA8CD1A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1126ED-EAC1-47DF-B437-C2669C1E3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25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9929B-DFEF-4AC7-80BC-6FBE7EF97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CAFFF-F069-4A63-BBF6-CFCFBE718B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A2960D-92AB-4211-BF9A-41B30EA77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D281C-9860-4132-AA11-AE86D3AE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D81AE-8730-480C-AC76-5FEFE8C03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3D81D-4602-4317-92B5-18414360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30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8E6E-893A-4FF2-9E5E-C69F93E8C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2EAB1F-F0E3-4968-9737-47913BEB1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3116B-71D7-4029-A736-8DCD887C6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764CB-2BD3-490F-88F9-8969C7FC7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C39F0-E53F-4067-B511-7AEA84ABC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82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FD3BF8-ED28-4873-9679-CFF373E96E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EA17BE-CC1A-49F0-82A0-C407A2928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D5C5C-B83A-4089-9487-576783A33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E1CB4-FB4D-4BC8-BB03-A317B94A8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FD1E6-E6F0-4D81-A9CC-333D3230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3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C3060-F698-4D52-A41C-DE7479468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949" y="465137"/>
            <a:ext cx="8629651" cy="1325563"/>
          </a:xfrm>
        </p:spPr>
        <p:txBody>
          <a:bodyPr/>
          <a:lstStyle>
            <a:lvl1pPr>
              <a:defRPr b="1">
                <a:latin typeface="Tw Cen MT" panose="020B06020201040206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2FA63-712A-43C2-BFA4-8E1A22FF8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949" y="2066924"/>
            <a:ext cx="10229851" cy="385762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B2A5A-D2F6-497C-BB50-C238A56B9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6354762"/>
            <a:ext cx="504825" cy="365125"/>
          </a:xfrm>
        </p:spPr>
        <p:txBody>
          <a:bodyPr/>
          <a:lstStyle>
            <a:lvl1pPr>
              <a:defRPr sz="2000">
                <a:solidFill>
                  <a:srgbClr val="AF0808"/>
                </a:solidFill>
              </a:defRPr>
            </a:lvl1pPr>
          </a:lstStyle>
          <a:p>
            <a:fld id="{C6D6303F-C9C4-4023-9E89-3CE941234DD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B3F06D-483B-4038-9E7D-E6CAA6F69E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/>
          </a:blip>
          <a:srcRect t="26094" r="10534" b="17617"/>
          <a:stretch/>
        </p:blipFill>
        <p:spPr>
          <a:xfrm>
            <a:off x="9897134" y="6184217"/>
            <a:ext cx="2056742" cy="53567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721DAE0-D702-4FFB-A1CB-3CB05620EDB7}"/>
              </a:ext>
            </a:extLst>
          </p:cNvPr>
          <p:cNvSpPr/>
          <p:nvPr userDrawn="1"/>
        </p:nvSpPr>
        <p:spPr>
          <a:xfrm>
            <a:off x="2371724" y="6419786"/>
            <a:ext cx="79533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Tw Cen MT" panose="020B0602020104020603" pitchFamily="34" charset="0"/>
              </a:rPr>
              <a:t>Erasmus+ Capacity Building Project </a:t>
            </a:r>
            <a:r>
              <a:rPr lang="uk-UA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Tw Cen MT" panose="020B0602020104020603" pitchFamily="34" charset="0"/>
                <a:ea typeface="Times New Roman" panose="02020603050405020304" pitchFamily="18" charset="0"/>
              </a:rPr>
              <a:t>610133-EPP-1-2019-1-FI-EPPKA2-CBHE-JP</a:t>
            </a:r>
            <a:endParaRPr lang="ru-RU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44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C3060-F698-4D52-A41C-DE7479468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949" y="465137"/>
            <a:ext cx="8629651" cy="1325563"/>
          </a:xfrm>
        </p:spPr>
        <p:txBody>
          <a:bodyPr/>
          <a:lstStyle>
            <a:lvl1pPr>
              <a:defRPr b="1">
                <a:latin typeface="Tw Cen MT" panose="020B06020201040206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2FA63-712A-43C2-BFA4-8E1A22FF8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949" y="2066924"/>
            <a:ext cx="10229851" cy="385762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B2A5A-D2F6-497C-BB50-C238A56B9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6354762"/>
            <a:ext cx="504825" cy="365125"/>
          </a:xfrm>
        </p:spPr>
        <p:txBody>
          <a:bodyPr/>
          <a:lstStyle>
            <a:lvl1pPr>
              <a:defRPr sz="2000">
                <a:solidFill>
                  <a:srgbClr val="AF0808"/>
                </a:solidFill>
              </a:defRPr>
            </a:lvl1pPr>
          </a:lstStyle>
          <a:p>
            <a:fld id="{C6D6303F-C9C4-4023-9E89-3CE941234DD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B3F06D-483B-4038-9E7D-E6CAA6F69E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/>
          </a:blip>
          <a:srcRect t="26094" r="10534" b="17617"/>
          <a:stretch/>
        </p:blipFill>
        <p:spPr>
          <a:xfrm>
            <a:off x="9897134" y="6184217"/>
            <a:ext cx="2056742" cy="53567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721DAE0-D702-4FFB-A1CB-3CB05620EDB7}"/>
              </a:ext>
            </a:extLst>
          </p:cNvPr>
          <p:cNvSpPr/>
          <p:nvPr userDrawn="1"/>
        </p:nvSpPr>
        <p:spPr>
          <a:xfrm>
            <a:off x="2371724" y="6419786"/>
            <a:ext cx="79533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Tw Cen MT" panose="020B0602020104020603" pitchFamily="34" charset="0"/>
              </a:rPr>
              <a:t>Erasmus+ Capacity Building Project </a:t>
            </a:r>
            <a:r>
              <a:rPr lang="uk-UA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Tw Cen MT" panose="020B0602020104020603" pitchFamily="34" charset="0"/>
                <a:ea typeface="Times New Roman" panose="02020603050405020304" pitchFamily="18" charset="0"/>
              </a:rPr>
              <a:t>610133-EPP-1-2019-1-FI-EPPKA2-CBHE-JP</a:t>
            </a:r>
            <a:endParaRPr lang="ru-RU" sz="12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7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166FA-25CE-4579-88E0-AAED45960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5800"/>
            <a:ext cx="2381250" cy="4895850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CF121-EABD-47F6-9835-693CD302B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72013" y="1362074"/>
            <a:ext cx="5691187" cy="482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19CF986-CBA7-4245-B3D6-F460A2032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924" y="6356349"/>
            <a:ext cx="504825" cy="365125"/>
          </a:xfrm>
        </p:spPr>
        <p:txBody>
          <a:bodyPr/>
          <a:lstStyle>
            <a:lvl1pPr>
              <a:defRPr sz="2000">
                <a:solidFill>
                  <a:srgbClr val="AF0808"/>
                </a:solidFill>
              </a:defRPr>
            </a:lvl1pPr>
          </a:lstStyle>
          <a:p>
            <a:fld id="{C6D6303F-C9C4-4023-9E89-3CE941234DD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F780479-4D4A-4C5C-B98C-49372F9220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/>
          </a:blip>
          <a:srcRect t="26094" r="10534" b="17617"/>
          <a:stretch/>
        </p:blipFill>
        <p:spPr>
          <a:xfrm>
            <a:off x="9897134" y="6184217"/>
            <a:ext cx="2056742" cy="53567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0F1146F-A49D-489A-B3CF-C8938E51EAE4}"/>
              </a:ext>
            </a:extLst>
          </p:cNvPr>
          <p:cNvSpPr/>
          <p:nvPr userDrawn="1"/>
        </p:nvSpPr>
        <p:spPr>
          <a:xfrm>
            <a:off x="771525" y="6354762"/>
            <a:ext cx="3695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Erasmus+ Capacity Building Project </a:t>
            </a:r>
            <a:r>
              <a:rPr lang="uk-UA" sz="1200" dirty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en-US" sz="1200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en-GB" sz="12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  <a:ea typeface="Times New Roman" panose="02020603050405020304" pitchFamily="18" charset="0"/>
              </a:rPr>
              <a:t>610133-EPP-1-2019-1-FI-EPPKA2-CBHE-JP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7AB2C8-DFDD-4DBB-9004-B7DD131D353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9509" y="138113"/>
            <a:ext cx="2133600" cy="173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0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4BA79-DDAD-4125-929C-81706C7C6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056E8-3974-49A4-B30B-DEF47DDB3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18751-9F7E-47BF-AC82-FA061932A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59CDE-346E-413F-AF82-BDF0E9AA2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05044-3905-445A-95F2-91ED2C252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4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166FA-25CE-4579-88E0-AAED45960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FB179-CEE3-4C4F-B67E-00AE40E33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CF121-EABD-47F6-9835-693CD302B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4C5766-934A-4344-9CA1-D45384C52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C5156-1B47-4F7D-B492-E444AF66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837844-0A63-4D3C-96D0-452E167C5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1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E9141-A093-41F4-8070-A8C48036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3D6F0-B4E3-48E7-B5EE-D5633CF98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A68793-CD11-4AD6-A3A4-F03828761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38359-85E6-452E-A8AB-A171A5D76D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6B874-6F89-4841-B430-D567BEE6E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856DA0-E6D6-4EFF-89C1-26F3EA8B2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222B5F-9B86-4A97-B68A-69D24D008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243131-C274-4F56-900B-1996FE402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9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49CC0-1142-4BE1-B7FE-5D8C973AA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42EB97-F261-4E66-A0B3-E17F6085E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72D743-39B7-48B1-9D24-273833297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8008B3-DE46-4887-B83E-72C2191CA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7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077B43-1469-422C-96FA-EDE1D9949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E4792B-36B7-4B2B-9045-90817DAD9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246E7A-56E5-4209-99A7-19DFA4F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2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2BC457-990D-415A-BC7F-1E8B5BCCC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56CBBC-4277-47F4-8246-2D0BBC0A5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5F786-D4FB-473B-8DD7-5E0BF7E0C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5B577-B570-4C78-995F-4B5C3959F4B6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F81E0-EC57-4F13-8FD7-E8D33AD74C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B3A31-69F5-4FE1-86ED-185F66F2F2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6303F-C9C4-4023-9E89-3CE94123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6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2">
              <a:lumMod val="50000"/>
            </a:schemeClr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gif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gif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B2%D0%BE%D0%B1%D0%BE%D0%B4%D0%B0_%D1%81%D0%BB%D0%BE%D0%B2%D0%B0" TargetMode="External"/><Relationship Id="rId3" Type="http://schemas.openxmlformats.org/officeDocument/2006/relationships/hyperlink" Target="https://uk.wikipedia.org/wiki/%D0%86%D0%BC%D1%96%D0%B4%D0%B6" TargetMode="External"/><Relationship Id="rId7" Type="http://schemas.openxmlformats.org/officeDocument/2006/relationships/hyperlink" Target="https://uk.wikipedia.org/wiki/%D0%94%D0%B5%D0%B1%D0%B0%D1%82%D0%B8" TargetMode="External"/><Relationship Id="rId2" Type="http://schemas.openxmlformats.org/officeDocument/2006/relationships/hyperlink" Target="https://uk.wikipedia.org/wiki/%D0%90%D0%B2%D1%82%D0%BE%D1%80%D0%B8%D1%82%D0%B5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0%D0%BA%D1%82%D0%B8%D0%B2%D1%96%D0%B7%D0%BC" TargetMode="External"/><Relationship Id="rId5" Type="http://schemas.openxmlformats.org/officeDocument/2006/relationships/hyperlink" Target="https://uk.wikipedia.org/wiki/%D0%9F%D0%BE%D0%BB%D1%96%D1%82%D0%B8%D0%BA%D0%B0" TargetMode="External"/><Relationship Id="rId4" Type="http://schemas.openxmlformats.org/officeDocument/2006/relationships/hyperlink" Target="https://uk.wikipedia.org/wiki/%D0%94%D0%BE%D0%B2%D1%96%D1%80%D0%B0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F%D1%80%D0%B8%D0%BC%D1%83%D1%81%D0%BE%D0%B2%D0%B0_%D0%BF%D1%80%D0%B0%D1%86%D1%8F" TargetMode="External"/><Relationship Id="rId7" Type="http://schemas.openxmlformats.org/officeDocument/2006/relationships/hyperlink" Target="https://uk.wikipedia.org/wiki/%D0%9F%D1%80%D0%B8%D0%BC%D1%83%D1%81%D0%BE%D0%B2%D1%96_%D0%B7%D0%B0%D1%85%D0%BE%D0%B4%D0%B8_%D0%BC%D0%B5%D0%B4%D0%B8%D1%87%D0%BD%D0%BE%D0%B3%D0%BE_%D1%85%D0%B0%D1%80%D0%B0%D0%BA%D1%82%D0%B5%D1%80%D1%83" TargetMode="External"/><Relationship Id="rId2" Type="http://schemas.openxmlformats.org/officeDocument/2006/relationships/hyperlink" Target="https://uk.wikipedia.org/wiki/%D0%A4%D1%96%D0%B7%D0%B8%D1%87%D0%BD%D0%B8%D0%B9_%D0%B0%D0%B1%D0%BE_%D0%BF%D1%81%D0%B8%D1%85%D1%96%D1%87%D0%BD%D0%B8%D0%B9_%D0%BF%D1%80%D0%B8%D0%BC%D1%83%D1%8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1%80%D0%B8%D0%BC%D1%83%D1%81%D0%BE%D0%B2%D1%96_%D0%B7%D0%B0%D1%85%D0%BE%D0%B4%D0%B8_%D0%B2%D0%B8%D1%85%D0%BE%D0%B2%D0%BD%D0%BE%D0%B3%D0%BE_%D1%85%D0%B0%D1%80%D0%B0%D0%BA%D1%82%D0%B5%D1%80%D1%83" TargetMode="External"/><Relationship Id="rId5" Type="http://schemas.openxmlformats.org/officeDocument/2006/relationships/hyperlink" Target="https://uk.wikipedia.org/wiki/%D0%95%D0%BA%D1%81%D0%BF%D1%80%D0%BE%D0%BF%D1%80%D1%96%D0%B0%D1%86%D1%96%D1%8F" TargetMode="External"/><Relationship Id="rId4" Type="http://schemas.openxmlformats.org/officeDocument/2006/relationships/hyperlink" Target="https://uk.wikipedia.org/wiki/%D0%94%D0%B5%D0%BF%D0%BE%D1%80%D1%82%D0%B0%D1%86%D1%96%D1%8F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arn-erasmus.eu/ua/glossary/" TargetMode="External"/><Relationship Id="rId2" Type="http://schemas.openxmlformats.org/officeDocument/2006/relationships/hyperlink" Target="https://www.hybridcoe.f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B9A1-938E-4BE0-ADE2-F2D34CBD6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97678"/>
            <a:ext cx="5550081" cy="697385"/>
          </a:xfrm>
          <a:noFill/>
        </p:spPr>
        <p:txBody>
          <a:bodyPr anchor="ctr" anchorCtr="0">
            <a:no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uk-UA" sz="5400" cap="all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Академічна </a:t>
            </a:r>
            <a:r>
              <a:rPr lang="en-GB" sz="5400" cap="all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uk-UA" sz="5400" cap="all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протидія</a:t>
            </a:r>
            <a:r>
              <a:rPr lang="en-GB" sz="5400" cap="all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uk-UA" sz="5400" cap="all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гібридним</a:t>
            </a:r>
            <a:r>
              <a:rPr lang="en-GB" sz="5400" cap="all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uk-UA" sz="5400" cap="all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загрозам</a:t>
            </a:r>
            <a:br>
              <a:rPr lang="uk-UA" sz="5400" cap="all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</a:br>
            <a:endParaRPr lang="en-US" sz="54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Прямоугольник 3">
            <a:extLst>
              <a:ext uri="{FF2B5EF4-FFF2-40B4-BE49-F238E27FC236}">
                <a16:creationId xmlns:a16="http://schemas.microsoft.com/office/drawing/2014/main" id="{0C7F7F0B-5B0D-4CBD-88B6-B8F44886C268}"/>
              </a:ext>
            </a:extLst>
          </p:cNvPr>
          <p:cNvSpPr/>
          <p:nvPr/>
        </p:nvSpPr>
        <p:spPr>
          <a:xfrm>
            <a:off x="238124" y="889520"/>
            <a:ext cx="47529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Erasmus+ Capacity Building Project</a:t>
            </a:r>
          </a:p>
          <a:p>
            <a:pPr algn="ctr">
              <a:spcAft>
                <a:spcPts val="0"/>
              </a:spcAft>
            </a:pPr>
            <a:r>
              <a:rPr lang="uk-UA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  <a:ea typeface="Times New Roman" panose="02020603050405020304" pitchFamily="18" charset="0"/>
              </a:rPr>
              <a:t>610133-EPP-1-2019-1-FI-EPPKA2-CBHE-JP</a:t>
            </a:r>
            <a:endParaRPr lang="ru-RU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64FF786-C862-4D90-ABDA-69F32A8834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t="26094" r="10534" b="17617"/>
          <a:stretch/>
        </p:blipFill>
        <p:spPr>
          <a:xfrm>
            <a:off x="9116083" y="5968479"/>
            <a:ext cx="2849065" cy="742027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B4A49C52-79AE-48B0-A270-20BA60D488E9}"/>
              </a:ext>
            </a:extLst>
          </p:cNvPr>
          <p:cNvGrpSpPr/>
          <p:nvPr/>
        </p:nvGrpSpPr>
        <p:grpSpPr>
          <a:xfrm>
            <a:off x="6689815" y="344416"/>
            <a:ext cx="5368836" cy="579357"/>
            <a:chOff x="6724651" y="344416"/>
            <a:chExt cx="5368836" cy="579357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BA76972A-4470-4D74-A385-DA9D90842B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49294" y="344416"/>
              <a:ext cx="579357" cy="579357"/>
            </a:xfrm>
            <a:prstGeom prst="rect">
              <a:avLst/>
            </a:prstGeom>
            <a:noFill/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D5F2EDA3-7A1B-40BB-8071-5FF2800629DB}"/>
                </a:ext>
              </a:extLst>
            </p:cNvPr>
            <p:cNvGrpSpPr/>
            <p:nvPr/>
          </p:nvGrpSpPr>
          <p:grpSpPr>
            <a:xfrm>
              <a:off x="6724651" y="391254"/>
              <a:ext cx="5368836" cy="481494"/>
              <a:chOff x="4275631" y="213072"/>
              <a:chExt cx="7696199" cy="690219"/>
            </a:xfrm>
            <a:noFill/>
          </p:grpSpPr>
          <p:pic>
            <p:nvPicPr>
              <p:cNvPr id="42" name="Рисунок 9" descr="http://duit.edu.ua/wp-content/uploads/2018/05/preloader.png">
                <a:extLst>
                  <a:ext uri="{FF2B5EF4-FFF2-40B4-BE49-F238E27FC236}">
                    <a16:creationId xmlns:a16="http://schemas.microsoft.com/office/drawing/2014/main" id="{3AB4EAB3-26A3-4A64-8DEA-1B34D55475AB}"/>
                  </a:ext>
                </a:extLst>
              </p:cNvPr>
              <p:cNvPicPr/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766691" y="265907"/>
                <a:ext cx="626276" cy="604869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3" name="Рисунок 10" descr="https://www.oa.edu.ua/im/logo.png">
                <a:extLst>
                  <a:ext uri="{FF2B5EF4-FFF2-40B4-BE49-F238E27FC236}">
                    <a16:creationId xmlns:a16="http://schemas.microsoft.com/office/drawing/2014/main" id="{AE6FB4DE-E73B-47A1-85C1-B80842BB2F07}"/>
                  </a:ext>
                </a:extLst>
              </p:cNvPr>
              <p:cNvPicPr/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6222858" y="271019"/>
                <a:ext cx="442909" cy="62507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4" name="Рисунок 11" descr="http://forlan.org.ua/wp-content/uploads/2018/10/logo-xs.png">
                <a:extLst>
                  <a:ext uri="{FF2B5EF4-FFF2-40B4-BE49-F238E27FC236}">
                    <a16:creationId xmlns:a16="http://schemas.microsoft.com/office/drawing/2014/main" id="{CF14A4D4-FB43-425F-8BEB-6CDB74CD2F37}"/>
                  </a:ext>
                </a:extLst>
              </p:cNvPr>
              <p:cNvPicPr/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8125408" y="317277"/>
                <a:ext cx="627593" cy="50036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5" name="Рисунок 14" descr="https://www.ut.ee/sites/default/files/logos/logo_main_et.png">
                <a:extLst>
                  <a:ext uri="{FF2B5EF4-FFF2-40B4-BE49-F238E27FC236}">
                    <a16:creationId xmlns:a16="http://schemas.microsoft.com/office/drawing/2014/main" id="{B065930B-3C36-44F7-9593-5739E06F0765}"/>
                  </a:ext>
                </a:extLst>
              </p:cNvPr>
              <p:cNvPicPr/>
              <p:nvPr/>
            </p:nvPicPr>
            <p:blipFill rotWithShape="1">
              <a:blip r:embed="rId8" cstate="print"/>
              <a:srcRect t="-13830" r="84507" b="1"/>
              <a:stretch/>
            </p:blipFill>
            <p:spPr bwMode="auto">
              <a:xfrm>
                <a:off x="10151190" y="246768"/>
                <a:ext cx="515916" cy="61448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Рисунок 15" descr="http://dovira.eu/images/jyu.png">
                <a:extLst>
                  <a:ext uri="{FF2B5EF4-FFF2-40B4-BE49-F238E27FC236}">
                    <a16:creationId xmlns:a16="http://schemas.microsoft.com/office/drawing/2014/main" id="{09056A40-246D-44B0-B8B3-CF89645051C1}"/>
                  </a:ext>
                </a:extLst>
              </p:cNvPr>
              <p:cNvPicPr/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9326206" y="213072"/>
                <a:ext cx="326159" cy="60566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7" name="Image 234" descr="I:\RELATIONS INTERNATIONALES\COMMUNICATION\Logo\Logo-ECAM-EPMI-final-fond transparent.png">
                <a:extLst>
                  <a:ext uri="{FF2B5EF4-FFF2-40B4-BE49-F238E27FC236}">
                    <a16:creationId xmlns:a16="http://schemas.microsoft.com/office/drawing/2014/main" id="{8B04F932-E7DC-4114-8964-120A7DA45E14}"/>
                  </a:ext>
                </a:extLst>
              </p:cNvPr>
              <p:cNvPicPr/>
              <p:nvPr/>
            </p:nvPicPr>
            <p:blipFill>
              <a:blip r:embed="rId10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36289" y="319098"/>
                <a:ext cx="1535541" cy="523220"/>
              </a:xfrm>
              <a:prstGeom prst="rect">
                <a:avLst/>
              </a:prstGeom>
              <a:grpFill/>
              <a:ln>
                <a:noFill/>
              </a:ln>
            </p:spPr>
          </p:pic>
          <p:pic>
            <p:nvPicPr>
              <p:cNvPr id="48" name="Picture 47">
                <a:extLst>
                  <a:ext uri="{FF2B5EF4-FFF2-40B4-BE49-F238E27FC236}">
                    <a16:creationId xmlns:a16="http://schemas.microsoft.com/office/drawing/2014/main" id="{C8BB958D-AE71-48E5-9FFE-BD43516039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275631" y="241473"/>
                <a:ext cx="625072" cy="625072"/>
              </a:xfrm>
              <a:prstGeom prst="rect">
                <a:avLst/>
              </a:prstGeom>
              <a:grpFill/>
            </p:spPr>
          </p:pic>
          <p:pic>
            <p:nvPicPr>
              <p:cNvPr id="49" name="Picture 48">
                <a:extLst>
                  <a:ext uri="{FF2B5EF4-FFF2-40B4-BE49-F238E27FC236}">
                    <a16:creationId xmlns:a16="http://schemas.microsoft.com/office/drawing/2014/main" id="{08152B97-6026-4AB0-BDF1-4BE0B1BF4C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543157" y="246399"/>
                <a:ext cx="636991" cy="588265"/>
              </a:xfrm>
              <a:prstGeom prst="rect">
                <a:avLst/>
              </a:prstGeom>
              <a:grpFill/>
            </p:spPr>
          </p:pic>
          <p:pic>
            <p:nvPicPr>
              <p:cNvPr id="50" name="Picture 49">
                <a:extLst>
                  <a:ext uri="{FF2B5EF4-FFF2-40B4-BE49-F238E27FC236}">
                    <a16:creationId xmlns:a16="http://schemas.microsoft.com/office/drawing/2014/main" id="{3E3B3523-764F-4B43-B8F3-B2600BA14D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749223" y="255923"/>
                <a:ext cx="647366" cy="647368"/>
              </a:xfrm>
              <a:prstGeom prst="rect">
                <a:avLst/>
              </a:prstGeom>
              <a:grpFill/>
            </p:spPr>
          </p:pic>
          <p:pic>
            <p:nvPicPr>
              <p:cNvPr id="51" name="Picture 50">
                <a:extLst>
                  <a:ext uri="{FF2B5EF4-FFF2-40B4-BE49-F238E27FC236}">
                    <a16:creationId xmlns:a16="http://schemas.microsoft.com/office/drawing/2014/main" id="{02E0CCFC-0ED3-47D3-8B45-1E15D703F4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26121" y="268423"/>
                <a:ext cx="585517" cy="585517"/>
              </a:xfrm>
              <a:prstGeom prst="rect">
                <a:avLst/>
              </a:prstGeom>
              <a:grpFill/>
            </p:spPr>
          </p:pic>
        </p:grpSp>
        <p:pic>
          <p:nvPicPr>
            <p:cNvPr id="41" name="Picture 40" descr="Text&#10;&#10;Description automatically generated">
              <a:extLst>
                <a:ext uri="{FF2B5EF4-FFF2-40B4-BE49-F238E27FC236}">
                  <a16:creationId xmlns:a16="http://schemas.microsoft.com/office/drawing/2014/main" id="{69CC7C07-5010-4C0F-B983-E556B6FB01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00802" y="387378"/>
              <a:ext cx="681134" cy="510851"/>
            </a:xfrm>
            <a:prstGeom prst="rect">
              <a:avLst/>
            </a:prstGeom>
          </p:spPr>
        </p:pic>
      </p:grpSp>
      <p:sp>
        <p:nvSpPr>
          <p:cNvPr id="6" name="Subtitle 2">
            <a:extLst>
              <a:ext uri="{FF2B5EF4-FFF2-40B4-BE49-F238E27FC236}">
                <a16:creationId xmlns:a16="http://schemas.microsoft.com/office/drawing/2014/main" id="{18EBC13F-328B-88FA-BADF-C7B003ACEF00}"/>
              </a:ext>
            </a:extLst>
          </p:cNvPr>
          <p:cNvSpPr txBox="1">
            <a:spLocks/>
          </p:cNvSpPr>
          <p:nvPr/>
        </p:nvSpPr>
        <p:spPr>
          <a:xfrm>
            <a:off x="1260564" y="5968479"/>
            <a:ext cx="3028951" cy="483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>
                <a:solidFill>
                  <a:schemeClr val="bg1">
                    <a:lumMod val="95000"/>
                  </a:schemeClr>
                </a:solidFill>
                <a:latin typeface="Tw Cen MT Condensed" panose="020B0606020104020203" pitchFamily="34" charset="0"/>
              </a:rPr>
              <a:t>2019 - 2024 рр.</a:t>
            </a:r>
            <a:endParaRPr lang="ru-RU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661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ІНСТРУМЕНТИ ГІБРИДНИХ ЗАГРОЗ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b="1" dirty="0" smtClean="0"/>
              <a:t>1. Інфраструктурні </a:t>
            </a:r>
            <a:r>
              <a:rPr lang="uk-UA" b="1" dirty="0"/>
              <a:t>інструменти </a:t>
            </a:r>
            <a:endParaRPr lang="ru-RU" b="1" dirty="0"/>
          </a:p>
          <a:p>
            <a:r>
              <a:rPr lang="uk-UA" b="1" dirty="0" smtClean="0"/>
              <a:t>2 </a:t>
            </a:r>
            <a:r>
              <a:rPr lang="uk-UA" b="1" dirty="0"/>
              <a:t>Кіберінструменти та електронні операції </a:t>
            </a:r>
            <a:endParaRPr lang="ru-RU" b="1" dirty="0"/>
          </a:p>
          <a:p>
            <a:r>
              <a:rPr lang="uk-UA" b="1" dirty="0" smtClean="0"/>
              <a:t>3 </a:t>
            </a:r>
            <a:r>
              <a:rPr lang="uk-UA" b="1" dirty="0"/>
              <a:t>Економічні інструменти </a:t>
            </a:r>
            <a:endParaRPr lang="ru-RU" b="1" dirty="0"/>
          </a:p>
          <a:p>
            <a:r>
              <a:rPr lang="uk-UA" b="1" dirty="0" smtClean="0"/>
              <a:t>4 </a:t>
            </a:r>
            <a:r>
              <a:rPr lang="uk-UA" b="1" dirty="0"/>
              <a:t>Збройні / парамілітарні інструменти  </a:t>
            </a:r>
            <a:endParaRPr lang="ru-RU" b="1" dirty="0"/>
          </a:p>
          <a:p>
            <a:r>
              <a:rPr lang="uk-UA" b="1" dirty="0" smtClean="0"/>
              <a:t>5 </a:t>
            </a:r>
            <a:r>
              <a:rPr lang="uk-UA" b="1" dirty="0"/>
              <a:t>Соціально-культурні інструменти </a:t>
            </a:r>
            <a:endParaRPr lang="ru-RU" b="1" dirty="0"/>
          </a:p>
          <a:p>
            <a:r>
              <a:rPr lang="uk-UA" b="1" dirty="0" smtClean="0"/>
              <a:t>6 </a:t>
            </a:r>
            <a:r>
              <a:rPr lang="uk-UA" b="1" dirty="0"/>
              <a:t>Інструменти в публічному управлінні </a:t>
            </a:r>
            <a:endParaRPr lang="ru-RU" b="1" dirty="0"/>
          </a:p>
          <a:p>
            <a:r>
              <a:rPr lang="uk-UA" b="1" dirty="0" smtClean="0"/>
              <a:t>7 </a:t>
            </a:r>
            <a:r>
              <a:rPr lang="uk-UA" b="1" dirty="0"/>
              <a:t>Правові інструменти </a:t>
            </a:r>
            <a:endParaRPr lang="ru-RU" b="1" dirty="0"/>
          </a:p>
          <a:p>
            <a:r>
              <a:rPr lang="uk-UA" b="1" dirty="0" smtClean="0"/>
              <a:t>8 </a:t>
            </a:r>
            <a:r>
              <a:rPr lang="uk-UA" b="1" dirty="0"/>
              <a:t>Розвідувально-дипломатичні інструменти </a:t>
            </a:r>
            <a:endParaRPr lang="ru-RU" b="1" dirty="0"/>
          </a:p>
          <a:p>
            <a:r>
              <a:rPr lang="uk-UA" b="1" dirty="0" smtClean="0"/>
              <a:t>9 </a:t>
            </a:r>
            <a:r>
              <a:rPr lang="uk-UA" b="1" dirty="0"/>
              <a:t>Інформаційно-аналітичні інструмен</a:t>
            </a:r>
            <a:r>
              <a:rPr lang="uk-UA" dirty="0"/>
              <a:t>ти </a:t>
            </a:r>
            <a:endParaRPr lang="ru-RU" dirty="0"/>
          </a:p>
          <a:p>
            <a:r>
              <a:rPr lang="uk-UA" b="1" dirty="0" smtClean="0"/>
              <a:t>10 </a:t>
            </a:r>
            <a:r>
              <a:rPr lang="uk-UA" b="1" dirty="0"/>
              <a:t>Медіа-інструменти 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17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dirty="0"/>
              <a:t>Соціальні / громадські (громадянські)домени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0779-DA68-4903-A946-7DB7021AC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uk-UA" dirty="0"/>
              <a:t>Соціальний/громадський (громадянський) домен зазвичай використовується з метою породження, поглиблення або використання  вже наявних соціокультурних розривів, що породжують соціальні потрясіння, необхідні для успішного застосування </a:t>
            </a:r>
            <a:r>
              <a:rPr lang="uk-UA" dirty="0" err="1"/>
              <a:t>гібридно</a:t>
            </a:r>
            <a:r>
              <a:rPr lang="uk-UA" dirty="0"/>
              <a:t> загрозливої діяльності.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58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0779-DA68-4903-A946-7DB7021AC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Мета – охарактеризувати соціальні домени гібридних загроз на рівні  соціальних розмежувань, що стають основою для застосування гібридного впливу; визначити </a:t>
            </a:r>
            <a:r>
              <a:rPr lang="uk-UA" dirty="0" smtClean="0"/>
              <a:t>основні інструменти впливу та шляхи посилення </a:t>
            </a:r>
            <a:r>
              <a:rPr lang="uk-UA" dirty="0"/>
              <a:t>стійкості суспільства до гібридних загроз.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70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Методологічна основа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0779-DA68-4903-A946-7DB7021AC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949" y="2066924"/>
            <a:ext cx="10229851" cy="4168413"/>
          </a:xfrm>
        </p:spPr>
        <p:txBody>
          <a:bodyPr>
            <a:normAutofit fontScale="55000" lnSpcReduction="20000"/>
          </a:bodyPr>
          <a:lstStyle/>
          <a:p>
            <a:r>
              <a:rPr lang="uk-UA" sz="3200" b="1" dirty="0"/>
              <a:t>Методологічна основа</a:t>
            </a:r>
            <a:r>
              <a:rPr lang="uk-UA" sz="3200" dirty="0"/>
              <a:t> – моделі так званих розривів, розколів  або розмежувань в суспільстві. Більшість дослідників за вживання терміну «розмежування» (</a:t>
            </a:r>
            <a:r>
              <a:rPr lang="uk-UA" sz="3200" dirty="0" err="1"/>
              <a:t>clevage</a:t>
            </a:r>
            <a:r>
              <a:rPr lang="uk-UA" sz="3200" dirty="0"/>
              <a:t>) як менш агресивного і більш адекватного:</a:t>
            </a:r>
            <a:endParaRPr lang="ru-RU" sz="3200" dirty="0"/>
          </a:p>
          <a:p>
            <a:r>
              <a:rPr lang="uk-UA" sz="3200" dirty="0"/>
              <a:t>- модель  дослідників </a:t>
            </a:r>
            <a:r>
              <a:rPr lang="uk-UA" sz="3200" dirty="0" err="1" smtClean="0"/>
              <a:t>Сеймура</a:t>
            </a:r>
            <a:r>
              <a:rPr lang="uk-UA" sz="3200" dirty="0" smtClean="0"/>
              <a:t> </a:t>
            </a:r>
            <a:r>
              <a:rPr lang="uk-UA" sz="3200" dirty="0" err="1" smtClean="0"/>
              <a:t>Ліпсета</a:t>
            </a:r>
            <a:r>
              <a:rPr lang="uk-UA" sz="3200" dirty="0"/>
              <a:t> </a:t>
            </a:r>
            <a:r>
              <a:rPr lang="uk-UA" sz="3200" dirty="0" smtClean="0"/>
              <a:t>(американець) та </a:t>
            </a:r>
            <a:r>
              <a:rPr lang="uk-UA" sz="3200" dirty="0" err="1" smtClean="0"/>
              <a:t>Стейна</a:t>
            </a:r>
            <a:r>
              <a:rPr lang="uk-UA" sz="3200" dirty="0" smtClean="0"/>
              <a:t> </a:t>
            </a:r>
            <a:r>
              <a:rPr lang="uk-UA" sz="3200" dirty="0" err="1" smtClean="0"/>
              <a:t>Роккана</a:t>
            </a:r>
            <a:r>
              <a:rPr lang="uk-UA" sz="3200" dirty="0" smtClean="0"/>
              <a:t> (норвежець);</a:t>
            </a:r>
            <a:endParaRPr lang="ru-RU" sz="3200" dirty="0"/>
          </a:p>
          <a:p>
            <a:r>
              <a:rPr lang="uk-UA" sz="3200" dirty="0"/>
              <a:t>- модель </a:t>
            </a:r>
            <a:r>
              <a:rPr lang="uk-UA" sz="3200" dirty="0" err="1" smtClean="0"/>
              <a:t>Стефано</a:t>
            </a:r>
            <a:r>
              <a:rPr lang="uk-UA" sz="3200" dirty="0" smtClean="0"/>
              <a:t> </a:t>
            </a:r>
            <a:r>
              <a:rPr lang="uk-UA" sz="3200" dirty="0" err="1" smtClean="0"/>
              <a:t>Бартоліні</a:t>
            </a:r>
            <a:r>
              <a:rPr lang="uk-UA" sz="3200" dirty="0" smtClean="0"/>
              <a:t> (італієць) та </a:t>
            </a:r>
            <a:r>
              <a:rPr lang="uk-UA" sz="3200" dirty="0" err="1" smtClean="0"/>
              <a:t>Питера</a:t>
            </a:r>
            <a:r>
              <a:rPr lang="uk-UA" sz="3200" dirty="0" smtClean="0"/>
              <a:t> </a:t>
            </a:r>
            <a:r>
              <a:rPr lang="uk-UA" sz="3200" dirty="0" err="1" smtClean="0"/>
              <a:t>Маєра</a:t>
            </a:r>
            <a:r>
              <a:rPr lang="uk-UA" sz="3200" dirty="0" smtClean="0"/>
              <a:t> (</a:t>
            </a:r>
            <a:r>
              <a:rPr lang="uk-UA" sz="3200" dirty="0" err="1" smtClean="0"/>
              <a:t>Мєйра</a:t>
            </a:r>
            <a:r>
              <a:rPr lang="uk-UA" sz="3200" dirty="0" smtClean="0"/>
              <a:t>) (ірландець).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Вони визначали чотири лінії розмежувань – центр-периферія,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                                                                             </a:t>
            </a:r>
            <a:r>
              <a:rPr lang="uk-UA" sz="3200" dirty="0" smtClean="0"/>
              <a:t>      церква- </a:t>
            </a:r>
            <a:r>
              <a:rPr lang="uk-UA" sz="3200" dirty="0"/>
              <a:t>держава;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                                                                             </a:t>
            </a:r>
            <a:r>
              <a:rPr lang="uk-UA" sz="3200" dirty="0" smtClean="0"/>
              <a:t>       місто </a:t>
            </a:r>
            <a:r>
              <a:rPr lang="uk-UA" sz="3200" dirty="0"/>
              <a:t>– село;                       	                                                                                                         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                                                                             </a:t>
            </a:r>
            <a:r>
              <a:rPr lang="uk-UA" sz="3200" dirty="0" smtClean="0"/>
              <a:t>       власники-робітники</a:t>
            </a:r>
            <a:r>
              <a:rPr lang="uk-UA" sz="3200" dirty="0"/>
              <a:t>.</a:t>
            </a:r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Моделі створювали в минулому ХХ ст. і стосовно електоральних уподобань політичних партій і блоків, однак актуальність моделей зберігається саме в постановці питання про наявність розмежувань.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08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949" y="465137"/>
            <a:ext cx="8719298" cy="1325563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> </a:t>
            </a:r>
            <a:r>
              <a:rPr lang="uk-UA" sz="3200" dirty="0"/>
              <a:t>Характеристика основних ліній розмежувань в українському суспільстві.</a:t>
            </a:r>
            <a:r>
              <a:rPr lang="ru-RU" sz="3200" dirty="0"/>
              <a:t/>
            </a:r>
            <a:br>
              <a:rPr lang="ru-RU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0779-DA68-4903-A946-7DB7021AC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sz="8000" b="1" dirty="0" smtClean="0"/>
              <a:t>На </a:t>
            </a:r>
            <a:r>
              <a:rPr lang="uk-UA" sz="8000" b="1" dirty="0"/>
              <a:t>думку авторів, основні  лінії розмежувань в українському суспільстві знаходяться в наступних площинах:</a:t>
            </a:r>
            <a:endParaRPr lang="ru-RU" sz="8000" b="1" dirty="0"/>
          </a:p>
          <a:p>
            <a:r>
              <a:rPr lang="uk-UA" sz="8000" b="1" dirty="0" smtClean="0"/>
              <a:t> </a:t>
            </a:r>
            <a:r>
              <a:rPr lang="uk-UA" sz="8000" b="1" dirty="0"/>
              <a:t>    	  Майнові питання (різний рівень доходів населення, питання безробіття,  майнова диференціація, соціальне забезпечення населення,  трудова еміграція тощо) [ці проблеми більшою мірою розглядаються в інших темах, пов’язаних із економічними питаннями];</a:t>
            </a:r>
            <a:endParaRPr lang="ru-RU" sz="8000" b="1" dirty="0"/>
          </a:p>
          <a:p>
            <a:r>
              <a:rPr lang="uk-UA" sz="8000" b="1" dirty="0"/>
              <a:t>      Етнічні питання (походження українського етносу та його формування, </a:t>
            </a:r>
            <a:r>
              <a:rPr lang="uk-UA" sz="8000" b="1" dirty="0" err="1"/>
              <a:t>поліетнічність</a:t>
            </a:r>
            <a:r>
              <a:rPr lang="uk-UA" sz="8000" b="1" dirty="0"/>
              <a:t> країни, державна мова та мови меншин, формування політичної нації тощо). </a:t>
            </a:r>
            <a:endParaRPr lang="uk-UA" sz="8000" b="1" dirty="0" smtClean="0"/>
          </a:p>
          <a:p>
            <a:r>
              <a:rPr lang="uk-UA" sz="8000" b="1" dirty="0" smtClean="0"/>
              <a:t> </a:t>
            </a:r>
            <a:r>
              <a:rPr lang="uk-UA" sz="8000" b="1" dirty="0"/>
              <a:t>  Питання децентралізації (інтереси центру і регіонів, збереження внутрішньої єдності, питання взаємодії регіональних еліт та центральних структур);</a:t>
            </a:r>
            <a:endParaRPr lang="ru-RU" sz="8000" b="1" dirty="0"/>
          </a:p>
          <a:p>
            <a:r>
              <a:rPr lang="uk-UA" sz="8000" b="1" dirty="0" smtClean="0"/>
              <a:t>Релігійні </a:t>
            </a:r>
            <a:r>
              <a:rPr lang="uk-UA" sz="8000" b="1" dirty="0"/>
              <a:t>питання (наявність представників світових релігій – християнства та ісламу, наявність кількох християнських конфесій – римо-католицька, греко-католицька, православна, питання існування різного церковного підпорядкування – Московський патріархат, Православна церква України, взаємовідносини церква-держава тощо</a:t>
            </a:r>
            <a:r>
              <a:rPr lang="uk-UA" sz="8000" b="1" dirty="0" smtClean="0"/>
              <a:t>);</a:t>
            </a:r>
          </a:p>
          <a:p>
            <a:r>
              <a:rPr lang="uk-UA" sz="8000" b="1" dirty="0"/>
              <a:t>Питання ціннісної та цивілізаційної ідентифікації (євроатлантичний курс та проросійський курс, ментальне протистояння цінностей тощо</a:t>
            </a:r>
            <a:r>
              <a:rPr lang="uk-UA" sz="8000" b="1" dirty="0" smtClean="0"/>
              <a:t>).</a:t>
            </a:r>
            <a:endParaRPr lang="uk-UA" sz="8000" b="1" dirty="0"/>
          </a:p>
          <a:p>
            <a:endParaRPr lang="ru-RU" sz="6400" b="1" dirty="0"/>
          </a:p>
          <a:p>
            <a:endParaRPr lang="ru-RU" sz="6400" b="1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0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949" y="552223"/>
            <a:ext cx="8629651" cy="1325563"/>
          </a:xfrm>
        </p:spPr>
        <p:txBody>
          <a:bodyPr>
            <a:noAutofit/>
          </a:bodyPr>
          <a:lstStyle/>
          <a:p>
            <a:r>
              <a:rPr lang="uk-UA" dirty="0"/>
              <a:t> Основні види інформаційно-аналітичних інструментів.</a:t>
            </a:r>
            <a:r>
              <a:rPr lang="ru-RU" dirty="0"/>
              <a:t/>
            </a:r>
            <a:br>
              <a:rPr lang="ru-RU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0779-DA68-4903-A946-7DB7021AC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dirty="0" err="1"/>
              <a:t>Наратив</a:t>
            </a:r>
            <a:r>
              <a:rPr lang="uk-UA" dirty="0"/>
              <a:t> – </a:t>
            </a:r>
            <a:r>
              <a:rPr lang="uk-UA" dirty="0" smtClean="0"/>
              <a:t>український нарратив. Український </a:t>
            </a:r>
            <a:r>
              <a:rPr lang="uk-UA" dirty="0"/>
              <a:t>стратегічний </a:t>
            </a:r>
            <a:r>
              <a:rPr lang="uk-UA" dirty="0" smtClean="0"/>
              <a:t>наратив </a:t>
            </a:r>
            <a:r>
              <a:rPr lang="uk-UA" dirty="0"/>
              <a:t>– це </a:t>
            </a:r>
            <a:r>
              <a:rPr lang="uk-UA" dirty="0" smtClean="0"/>
              <a:t>сума  </a:t>
            </a:r>
            <a:r>
              <a:rPr lang="uk-UA" dirty="0"/>
              <a:t>історичних </a:t>
            </a:r>
            <a:r>
              <a:rPr lang="uk-UA" dirty="0" smtClean="0"/>
              <a:t>концепцій, </a:t>
            </a:r>
            <a:r>
              <a:rPr lang="uk-UA" dirty="0"/>
              <a:t>маркетингових підходів, популярних ідей, суспільних настроїв </a:t>
            </a:r>
            <a:r>
              <a:rPr lang="uk-UA" dirty="0" smtClean="0"/>
              <a:t>тощо, </a:t>
            </a:r>
            <a:r>
              <a:rPr lang="uk-UA" dirty="0"/>
              <a:t>які будуть позитивно сприйняті українськими цільовими аудиторіями.</a:t>
            </a:r>
            <a:endParaRPr lang="ru-RU" dirty="0"/>
          </a:p>
          <a:p>
            <a:r>
              <a:rPr lang="uk-UA" dirty="0" smtClean="0"/>
              <a:t>Російський нарратив - Аналіз </a:t>
            </a:r>
            <a:r>
              <a:rPr lang="uk-UA" dirty="0"/>
              <a:t>т.зв. «</a:t>
            </a:r>
            <a:r>
              <a:rPr lang="uk-UA" dirty="0" err="1"/>
              <a:t>скрепів</a:t>
            </a:r>
            <a:r>
              <a:rPr lang="uk-UA" dirty="0"/>
              <a:t>» російської пропаганди (після 24.02.22 – мародерство, </a:t>
            </a:r>
            <a:r>
              <a:rPr lang="uk-UA" dirty="0" smtClean="0"/>
              <a:t>насильство, аморальна поведінка (генерал </a:t>
            </a:r>
            <a:r>
              <a:rPr lang="ru-RU" dirty="0" err="1" smtClean="0"/>
              <a:t>О.Матовніков</a:t>
            </a:r>
            <a:r>
              <a:rPr lang="ru-RU" dirty="0" smtClean="0"/>
              <a:t>)</a:t>
            </a:r>
            <a:r>
              <a:rPr lang="uk-UA" dirty="0" smtClean="0"/>
              <a:t> </a:t>
            </a:r>
            <a:r>
              <a:rPr lang="uk-UA" dirty="0"/>
              <a:t>– </a:t>
            </a:r>
            <a:r>
              <a:rPr lang="uk-UA" dirty="0" err="1"/>
              <a:t>скрепи</a:t>
            </a:r>
            <a:r>
              <a:rPr lang="uk-UA" dirty="0"/>
              <a:t> російського суспільства?).</a:t>
            </a:r>
            <a:endParaRPr lang="ru-RU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237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/>
            </a:r>
            <a:br>
              <a:rPr lang="ru-RU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0779-DA68-4903-A946-7DB7021AC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b="1" dirty="0"/>
              <a:t>Плутанина</a:t>
            </a:r>
            <a:r>
              <a:rPr lang="uk-UA" dirty="0"/>
              <a:t>, підміна понять як варіант плутанини (див. в  логіці Закон тотожності):</a:t>
            </a:r>
            <a:endParaRPr lang="ru-RU" dirty="0"/>
          </a:p>
          <a:p>
            <a:r>
              <a:rPr lang="uk-UA" dirty="0" smtClean="0"/>
              <a:t>«</a:t>
            </a:r>
            <a:r>
              <a:rPr lang="uk-UA" dirty="0"/>
              <a:t>так звані ЛНР і ДНР» (або ще гірше «ЛНР і ДНР») замість окупованих територій Луганської та Донецької областей;</a:t>
            </a:r>
            <a:endParaRPr lang="ru-RU" dirty="0"/>
          </a:p>
          <a:p>
            <a:r>
              <a:rPr lang="uk-UA" dirty="0" smtClean="0"/>
              <a:t> </a:t>
            </a:r>
            <a:r>
              <a:rPr lang="uk-UA" dirty="0"/>
              <a:t>«велич Росії» та реальність.</a:t>
            </a:r>
            <a:endParaRPr lang="ru-RU" dirty="0"/>
          </a:p>
          <a:p>
            <a:endParaRPr lang="en-US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276349" y="6175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428749" y="7699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581149" y="9223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8510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/>
            </a:r>
            <a:br>
              <a:rPr lang="ru-RU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0779-DA68-4903-A946-7DB7021AC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b="1" dirty="0"/>
              <a:t>Дискредитація - </a:t>
            </a:r>
            <a:r>
              <a:rPr lang="uk-UA" dirty="0"/>
              <a:t>умисні дії, спрямовані на підрив </a:t>
            </a:r>
            <a:r>
              <a:rPr lang="uk-UA" dirty="0">
                <a:hlinkClick r:id="rId2"/>
              </a:rPr>
              <a:t>авторитету</a:t>
            </a:r>
            <a:r>
              <a:rPr lang="uk-UA" dirty="0"/>
              <a:t>, </a:t>
            </a:r>
            <a:r>
              <a:rPr lang="uk-UA" dirty="0">
                <a:hlinkClick r:id="rId3"/>
              </a:rPr>
              <a:t>іміджу</a:t>
            </a:r>
            <a:r>
              <a:rPr lang="uk-UA" dirty="0"/>
              <a:t> й </a:t>
            </a:r>
            <a:r>
              <a:rPr lang="uk-UA" dirty="0">
                <a:hlinkClick r:id="rId4"/>
              </a:rPr>
              <a:t>довіри</a:t>
            </a:r>
            <a:r>
              <a:rPr lang="uk-UA" dirty="0"/>
              <a:t>. Стосовно до </a:t>
            </a:r>
            <a:r>
              <a:rPr lang="uk-UA" dirty="0">
                <a:hlinkClick r:id="rId5"/>
              </a:rPr>
              <a:t>політики</a:t>
            </a:r>
            <a:r>
              <a:rPr lang="uk-UA" dirty="0"/>
              <a:t>, дискредитація відноситься до особистих нападків на </a:t>
            </a:r>
            <a:r>
              <a:rPr lang="uk-UA" dirty="0">
                <a:hlinkClick r:id="rId6"/>
              </a:rPr>
              <a:t>громадського діяча</a:t>
            </a:r>
            <a:r>
              <a:rPr lang="uk-UA" dirty="0"/>
              <a:t>, для того, щоб підірвати довіру людей до нього або припинити надавати йому підтримку. В </a:t>
            </a:r>
            <a:r>
              <a:rPr lang="uk-UA" dirty="0">
                <a:hlinkClick r:id="rId7"/>
              </a:rPr>
              <a:t>прилюдних дебатах</a:t>
            </a:r>
            <a:r>
              <a:rPr lang="uk-UA" dirty="0"/>
              <a:t>, особливо в суспільствах зі </a:t>
            </a:r>
            <a:r>
              <a:rPr lang="uk-UA" dirty="0">
                <a:hlinkClick r:id="rId8"/>
              </a:rPr>
              <a:t>свободою слова</a:t>
            </a:r>
            <a:r>
              <a:rPr lang="uk-UA" dirty="0"/>
              <a:t>, дискредитація суперників використовується для отримання підтримки власної позиції.</a:t>
            </a:r>
            <a:endParaRPr lang="ru-RU" dirty="0"/>
          </a:p>
          <a:p>
            <a:r>
              <a:rPr lang="uk-UA" dirty="0"/>
              <a:t>Пояснити на прикладах – а) дискредитація вакцинування під час пандемії;</a:t>
            </a:r>
            <a:endParaRPr lang="ru-RU" dirty="0"/>
          </a:p>
          <a:p>
            <a:r>
              <a:rPr lang="uk-UA" dirty="0"/>
              <a:t>б) виборчі кампанії, дискредитація опонента.</a:t>
            </a:r>
            <a:endParaRPr lang="ru-RU" dirty="0"/>
          </a:p>
          <a:p>
            <a:endParaRPr lang="en-US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276349" y="6175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428749" y="7699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581149" y="9223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1463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/>
              <a:t>Примус політиків/уряду –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0779-DA68-4903-A946-7DB7021AC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b="1" dirty="0" smtClean="0"/>
              <a:t>Примус</a:t>
            </a:r>
            <a:r>
              <a:rPr lang="uk-UA" dirty="0"/>
              <a:t>  — </a:t>
            </a:r>
            <a:r>
              <a:rPr lang="uk-UA" dirty="0" smtClean="0"/>
              <a:t>тиск </a:t>
            </a:r>
            <a:r>
              <a:rPr lang="uk-UA" dirty="0"/>
              <a:t>з чийогось боку, примушування. Серед видів примусу:</a:t>
            </a:r>
            <a:endParaRPr lang="ru-RU" dirty="0"/>
          </a:p>
          <a:p>
            <a:r>
              <a:rPr lang="uk-UA" dirty="0"/>
              <a:t>           (</a:t>
            </a:r>
            <a:r>
              <a:rPr lang="uk-UA" dirty="0">
                <a:hlinkClick r:id="rId2"/>
              </a:rPr>
              <a:t>фізичний або психічний примус</a:t>
            </a:r>
            <a:r>
              <a:rPr lang="uk-UA" dirty="0"/>
              <a:t>,</a:t>
            </a:r>
            <a:r>
              <a:rPr lang="uk-UA" dirty="0">
                <a:hlinkClick r:id="rId3"/>
              </a:rPr>
              <a:t> примусова праця</a:t>
            </a:r>
            <a:r>
              <a:rPr lang="uk-UA" dirty="0"/>
              <a:t>,</a:t>
            </a:r>
            <a:r>
              <a:rPr lang="uk-UA" dirty="0">
                <a:hlinkClick r:id="rId4"/>
              </a:rPr>
              <a:t> примусове переселення</a:t>
            </a:r>
            <a:r>
              <a:rPr lang="uk-UA" dirty="0"/>
              <a:t>,</a:t>
            </a:r>
            <a:r>
              <a:rPr lang="uk-UA" dirty="0">
                <a:hlinkClick r:id="rId5"/>
              </a:rPr>
              <a:t> примусове позбавлення власності</a:t>
            </a:r>
            <a:r>
              <a:rPr lang="uk-UA" dirty="0"/>
              <a:t>;</a:t>
            </a:r>
            <a:r>
              <a:rPr lang="uk-UA" dirty="0">
                <a:hlinkClick r:id="rId6"/>
              </a:rPr>
              <a:t> примусові заходи виховного характеру</a:t>
            </a:r>
            <a:r>
              <a:rPr lang="uk-UA" dirty="0"/>
              <a:t>,</a:t>
            </a:r>
            <a:r>
              <a:rPr lang="uk-UA" dirty="0">
                <a:hlinkClick r:id="rId7"/>
              </a:rPr>
              <a:t> примусові заходи медичного характеру</a:t>
            </a:r>
            <a:r>
              <a:rPr lang="uk-UA" dirty="0"/>
              <a:t>) увагу політичному примус, мета якого виконання певних політичних вимог, прийняття рішень тощо.</a:t>
            </a:r>
            <a:endParaRPr lang="ru-RU" dirty="0"/>
          </a:p>
          <a:p>
            <a:r>
              <a:rPr lang="uk-UA" dirty="0"/>
              <a:t>Примус України до виконання Мінських угод.</a:t>
            </a:r>
            <a:endParaRPr lang="ru-RU" dirty="0"/>
          </a:p>
          <a:p>
            <a:r>
              <a:rPr lang="uk-UA" dirty="0"/>
              <a:t>Примус Білорусі до участі у російсько-українській війні.</a:t>
            </a:r>
            <a:endParaRPr lang="ru-RU" dirty="0"/>
          </a:p>
          <a:p>
            <a:r>
              <a:rPr lang="uk-UA" dirty="0"/>
              <a:t>Підґрунтя примусу – шантаж, збір компромату, фінансова залежність  та ін.</a:t>
            </a:r>
            <a:endParaRPr lang="ru-RU" dirty="0"/>
          </a:p>
          <a:p>
            <a:r>
              <a:rPr lang="uk-UA" b="1" dirty="0"/>
              <a:t> </a:t>
            </a:r>
            <a:endParaRPr lang="ru-RU" dirty="0"/>
          </a:p>
          <a:p>
            <a:endParaRPr lang="en-US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276349" y="6175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428749" y="7699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581149" y="9223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0835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/>
            </a:r>
            <a:br>
              <a:rPr lang="ru-RU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0779-DA68-4903-A946-7DB7021AC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dirty="0"/>
              <a:t>Підтримка акторів – </a:t>
            </a:r>
            <a:r>
              <a:rPr lang="uk-UA" dirty="0"/>
              <a:t>створення т.зв. «п’ятої колони». Діяльність ОПЗЖ в Україні.</a:t>
            </a:r>
            <a:endParaRPr lang="ru-RU" dirty="0"/>
          </a:p>
          <a:p>
            <a:r>
              <a:rPr lang="uk-UA" b="1" dirty="0"/>
              <a:t>Вплив на навчальні програми</a:t>
            </a:r>
            <a:r>
              <a:rPr lang="uk-UA" dirty="0"/>
              <a:t> – аналіз програм курсу «</a:t>
            </a:r>
            <a:r>
              <a:rPr lang="uk-UA" dirty="0" err="1"/>
              <a:t>История</a:t>
            </a:r>
            <a:r>
              <a:rPr lang="uk-UA" dirty="0"/>
              <a:t> </a:t>
            </a:r>
            <a:r>
              <a:rPr lang="uk-UA" dirty="0" err="1"/>
              <a:t>Отечества</a:t>
            </a:r>
            <a:r>
              <a:rPr lang="uk-UA" dirty="0"/>
              <a:t>» для шкіл  на тимчасово окупованій території Донецької області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b="1" dirty="0"/>
              <a:t>«Майбутнім для нас повинна стати не психологія вічного стогону і сліз, а славні подвиги» Д. </a:t>
            </a:r>
            <a:r>
              <a:rPr lang="uk-UA" b="1" dirty="0" smtClean="0"/>
              <a:t>Донцов</a:t>
            </a:r>
            <a:r>
              <a:rPr lang="uk-UA" dirty="0" smtClean="0"/>
              <a:t>.</a:t>
            </a:r>
            <a:endParaRPr lang="ru-RU" dirty="0"/>
          </a:p>
          <a:p>
            <a:endParaRPr lang="ru-RU" dirty="0"/>
          </a:p>
          <a:p>
            <a:endParaRPr lang="en-US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276349" y="6175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428749" y="7699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9743CFA-14A2-4377-881F-08D719141B65}"/>
              </a:ext>
            </a:extLst>
          </p:cNvPr>
          <p:cNvSpPr txBox="1">
            <a:spLocks/>
          </p:cNvSpPr>
          <p:nvPr/>
        </p:nvSpPr>
        <p:spPr>
          <a:xfrm>
            <a:off x="1581149" y="922337"/>
            <a:ext cx="86296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ru-RU" sz="3200" smtClean="0"/>
              <a:t/>
            </a:r>
            <a:br>
              <a:rPr lang="ru-RU" sz="320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673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dirty="0" smtClean="0"/>
              <a:t>Курс підвищення кваліфікації науково-педагогічних працівників Горлівського інституту іноземних мов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900" b="1" dirty="0"/>
              <a:t>МЕТОДИКА НАВЧАННЯ В УМОВАХ</a:t>
            </a:r>
            <a:endParaRPr lang="ru-RU" sz="3900" dirty="0"/>
          </a:p>
          <a:p>
            <a:pPr marL="0" indent="0" algn="ctr">
              <a:buNone/>
            </a:pPr>
            <a:r>
              <a:rPr lang="ru-RU" sz="3900" b="1" dirty="0" smtClean="0"/>
              <a:t>  ГІБРИДНИХ </a:t>
            </a:r>
            <a:r>
              <a:rPr lang="ru-RU" sz="3900" b="1" dirty="0"/>
              <a:t>ЗАГРОЗ</a:t>
            </a:r>
            <a:endParaRPr lang="ru-RU" sz="3900" dirty="0"/>
          </a:p>
          <a:p>
            <a:pPr marL="0" indent="0" algn="ctr">
              <a:buNone/>
            </a:pPr>
            <a:r>
              <a:rPr lang="uk-UA" sz="3900" dirty="0"/>
              <a:t>(за матеріалами проєкту Еразмус +</a:t>
            </a:r>
            <a:r>
              <a:rPr lang="uk-UA" sz="3900" b="1" dirty="0"/>
              <a:t> </a:t>
            </a:r>
            <a:endParaRPr lang="ru-RU" sz="3900" dirty="0"/>
          </a:p>
          <a:p>
            <a:pPr marL="0" indent="0" algn="ctr">
              <a:buNone/>
            </a:pPr>
            <a:r>
              <a:rPr lang="uk-UA" sz="3900" dirty="0" smtClean="0"/>
              <a:t>   «</a:t>
            </a:r>
            <a:r>
              <a:rPr lang="uk-UA" sz="3900" dirty="0"/>
              <a:t>Академічна протидія гібридним загрозам</a:t>
            </a:r>
            <a:r>
              <a:rPr lang="uk-UA" sz="3900" dirty="0" smtClean="0"/>
              <a:t>»)</a:t>
            </a:r>
          </a:p>
          <a:p>
            <a:pPr marL="0" indent="0" algn="ctr">
              <a:buNone/>
            </a:pPr>
            <a:endParaRPr lang="uk-UA" sz="3900" dirty="0" smtClean="0"/>
          </a:p>
          <a:p>
            <a:pPr marL="0" indent="0" algn="ctr">
              <a:buNone/>
            </a:pPr>
            <a:endParaRPr lang="uk-UA" sz="3900" dirty="0"/>
          </a:p>
          <a:p>
            <a:pPr marL="0" indent="0" algn="ctr">
              <a:buNone/>
            </a:pPr>
            <a:r>
              <a:rPr lang="uk-UA" sz="3900" dirty="0" smtClean="0"/>
              <a:t>Дніпро, </a:t>
            </a:r>
            <a:r>
              <a:rPr lang="uk-UA" sz="3900" dirty="0" smtClean="0"/>
              <a:t>червень – жовтень  </a:t>
            </a:r>
            <a:r>
              <a:rPr lang="uk-UA" sz="3900" dirty="0" smtClean="0"/>
              <a:t>2024 р.</a:t>
            </a:r>
            <a:endParaRPr lang="ru-RU" sz="3900" dirty="0"/>
          </a:p>
          <a:p>
            <a:pPr marL="0" indent="0">
              <a:buNone/>
            </a:pPr>
            <a:r>
              <a:rPr lang="uk-UA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33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93A8-2C77-49C8-8F3E-C160B6DBC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44697" y="2595154"/>
            <a:ext cx="6953931" cy="3108959"/>
          </a:xfrm>
        </p:spPr>
        <p:txBody>
          <a:bodyPr>
            <a:normAutofit/>
          </a:bodyPr>
          <a:lstStyle/>
          <a:p>
            <a:pPr algn="ctr"/>
            <a:endParaRPr lang="uk-UA" dirty="0" smtClean="0"/>
          </a:p>
          <a:p>
            <a:pPr algn="ctr"/>
            <a:r>
              <a:rPr lang="uk-UA" dirty="0" smtClean="0"/>
              <a:t>Дякую за увагу!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5D037F-23A0-9A51-A174-9F83FF8540F8}"/>
              </a:ext>
            </a:extLst>
          </p:cNvPr>
          <p:cNvSpPr txBox="1"/>
          <p:nvPr/>
        </p:nvSpPr>
        <p:spPr>
          <a:xfrm>
            <a:off x="-59267" y="5358927"/>
            <a:ext cx="500448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chemeClr val="bg1"/>
                </a:solidFill>
              </a:rPr>
              <a:t>Підтримка Європейською Комісією у створення матеріалів, розміщених в презентації,  не є схваленням змісту, який відображає погляди лише авторів, і Комісія не несе відповідальності за будь-яке використання інформації, що міститься в ній.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67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Основна інформація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uk-UA" dirty="0"/>
              <a:t>Коротка </a:t>
            </a:r>
            <a:r>
              <a:rPr lang="uk-UA" b="1" dirty="0"/>
              <a:t>назва</a:t>
            </a:r>
            <a:r>
              <a:rPr lang="uk-UA" dirty="0"/>
              <a:t> / </a:t>
            </a:r>
            <a:r>
              <a:rPr lang="en-US" dirty="0"/>
              <a:t>project </a:t>
            </a:r>
            <a:r>
              <a:rPr lang="en-US" b="1" dirty="0"/>
              <a:t>acronym</a:t>
            </a:r>
            <a:r>
              <a:rPr lang="en-US" dirty="0"/>
              <a:t>:  </a:t>
            </a:r>
            <a:r>
              <a:rPr lang="en-US" b="1" dirty="0">
                <a:solidFill>
                  <a:srgbClr val="AF0808"/>
                </a:solidFill>
              </a:rPr>
              <a:t>WARN</a:t>
            </a:r>
          </a:p>
          <a:p>
            <a:pPr algn="just"/>
            <a:r>
              <a:rPr lang="uk-UA" b="1" dirty="0"/>
              <a:t>Тип</a:t>
            </a:r>
            <a:r>
              <a:rPr lang="uk-UA" dirty="0"/>
              <a:t> проекту / </a:t>
            </a:r>
            <a:r>
              <a:rPr lang="en-US" b="1" dirty="0"/>
              <a:t>type</a:t>
            </a:r>
            <a:r>
              <a:rPr lang="en-US" dirty="0"/>
              <a:t> of project: </a:t>
            </a:r>
          </a:p>
          <a:p>
            <a:pPr marL="0" indent="0" algn="just">
              <a:buNone/>
            </a:pPr>
            <a:r>
              <a:rPr lang="uk-UA" dirty="0" smtClean="0"/>
              <a:t>   Еразмус</a:t>
            </a:r>
            <a:r>
              <a:rPr lang="uk-UA" dirty="0"/>
              <a:t>+</a:t>
            </a:r>
            <a:r>
              <a:rPr lang="en-US" dirty="0"/>
              <a:t> </a:t>
            </a:r>
            <a:r>
              <a:rPr lang="uk-UA" b="1" dirty="0">
                <a:solidFill>
                  <a:srgbClr val="AF0808"/>
                </a:solidFill>
              </a:rPr>
              <a:t>КА2</a:t>
            </a:r>
            <a:r>
              <a:rPr lang="uk-UA" dirty="0"/>
              <a:t> розвиток потенціалу вищої освіти</a:t>
            </a:r>
            <a:r>
              <a:rPr lang="en-US" dirty="0"/>
              <a:t> </a:t>
            </a:r>
            <a:r>
              <a:rPr lang="uk-UA" dirty="0" smtClean="0"/>
              <a:t>/      </a:t>
            </a:r>
            <a:r>
              <a:rPr lang="en-US" dirty="0" smtClean="0"/>
              <a:t>capacity </a:t>
            </a:r>
            <a:r>
              <a:rPr lang="en-US" dirty="0"/>
              <a:t>building in higher education, </a:t>
            </a:r>
            <a:r>
              <a:rPr lang="en-US" b="1" dirty="0">
                <a:solidFill>
                  <a:srgbClr val="AF0808"/>
                </a:solidFill>
              </a:rPr>
              <a:t>CBHE</a:t>
            </a:r>
          </a:p>
          <a:p>
            <a:pPr algn="just"/>
            <a:r>
              <a:rPr lang="uk-UA" b="1" dirty="0"/>
              <a:t>Пріоритет</a:t>
            </a:r>
            <a:r>
              <a:rPr lang="uk-UA" dirty="0"/>
              <a:t>: модернізація </a:t>
            </a:r>
            <a:r>
              <a:rPr lang="uk-UA" dirty="0">
                <a:solidFill>
                  <a:srgbClr val="AF0808"/>
                </a:solidFill>
              </a:rPr>
              <a:t>освітніх програм</a:t>
            </a:r>
            <a:r>
              <a:rPr lang="uk-UA" dirty="0"/>
              <a:t> шляхом розробки нових інноваційних курсів </a:t>
            </a:r>
            <a:r>
              <a:rPr lang="uk-UA" dirty="0" smtClean="0"/>
              <a:t>в галузі </a:t>
            </a:r>
            <a:r>
              <a:rPr lang="uk-UA" dirty="0" smtClean="0">
                <a:solidFill>
                  <a:srgbClr val="AF0808"/>
                </a:solidFill>
              </a:rPr>
              <a:t>безпеки.</a:t>
            </a:r>
          </a:p>
          <a:p>
            <a:pPr algn="just"/>
            <a:r>
              <a:rPr lang="ru-RU" b="1" dirty="0" err="1"/>
              <a:t>Компетентність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адаптувати</a:t>
            </a:r>
            <a:r>
              <a:rPr lang="ru-RU" dirty="0"/>
              <a:t> </a:t>
            </a:r>
            <a:r>
              <a:rPr lang="ru-RU" dirty="0" err="1"/>
              <a:t>робочі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та </a:t>
            </a: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до </a:t>
            </a:r>
            <a:r>
              <a:rPr lang="ru-RU" dirty="0" err="1"/>
              <a:t>складних</a:t>
            </a:r>
            <a:r>
              <a:rPr lang="ru-RU" dirty="0"/>
              <a:t> та </a:t>
            </a:r>
            <a:r>
              <a:rPr lang="ru-RU" dirty="0" err="1"/>
              <a:t>непередбачуваних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, </a:t>
            </a:r>
            <a:r>
              <a:rPr lang="ru-RU" dirty="0" err="1"/>
              <a:t>спричинених</a:t>
            </a:r>
            <a:r>
              <a:rPr lang="ru-RU" dirty="0"/>
              <a:t> </a:t>
            </a:r>
            <a:r>
              <a:rPr lang="ru-RU" dirty="0" err="1"/>
              <a:t>гібридними</a:t>
            </a:r>
            <a:r>
              <a:rPr lang="ru-RU" dirty="0"/>
              <a:t> </a:t>
            </a:r>
            <a:r>
              <a:rPr lang="ru-RU" dirty="0" err="1"/>
              <a:t>загрозами</a:t>
            </a:r>
            <a:r>
              <a:rPr lang="ru-RU" dirty="0"/>
              <a:t>,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аспектів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012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Учасники проєкту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319058"/>
              </p:ext>
            </p:extLst>
          </p:nvPr>
        </p:nvGraphicFramePr>
        <p:xfrm>
          <a:off x="1881052" y="1506584"/>
          <a:ext cx="7776754" cy="8053960"/>
        </p:xfrm>
        <a:graphic>
          <a:graphicData uri="http://schemas.openxmlformats.org/drawingml/2006/table">
            <a:tbl>
              <a:tblPr firstRow="1" firstCol="1" bandCol="1">
                <a:tableStyleId>{5C22544A-7EE6-4342-B048-85BDC9FD1C3A}</a:tableStyleId>
              </a:tblPr>
              <a:tblGrid>
                <a:gridCol w="3818182">
                  <a:extLst>
                    <a:ext uri="{9D8B030D-6E8A-4147-A177-3AD203B41FA5}">
                      <a16:colId xmlns:a16="http://schemas.microsoft.com/office/drawing/2014/main" val="2180946740"/>
                    </a:ext>
                  </a:extLst>
                </a:gridCol>
                <a:gridCol w="3958572">
                  <a:extLst>
                    <a:ext uri="{9D8B030D-6E8A-4147-A177-3AD203B41FA5}">
                      <a16:colId xmlns:a16="http://schemas.microsoft.com/office/drawing/2014/main" val="1621305330"/>
                    </a:ext>
                  </a:extLst>
                </a:gridCol>
              </a:tblGrid>
              <a:tr h="805396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err="1" smtClean="0">
                          <a:effectLst/>
                        </a:rPr>
                        <a:t>Університет</a:t>
                      </a:r>
                      <a:r>
                        <a:rPr lang="en-GB" sz="2000" dirty="0" smtClean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Ювяскюля</a:t>
                      </a:r>
                      <a:r>
                        <a:rPr lang="en-GB" sz="2000" dirty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Фінляндія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effectLst/>
                        </a:rPr>
                        <a:t>ECAM</a:t>
                      </a:r>
                      <a:r>
                        <a:rPr lang="ru-RU" sz="2000" dirty="0">
                          <a:effectLst/>
                        </a:rPr>
                        <a:t>-</a:t>
                      </a:r>
                      <a:r>
                        <a:rPr lang="en-GB" sz="2000" dirty="0">
                          <a:effectLst/>
                        </a:rPr>
                        <a:t>EPMI</a:t>
                      </a:r>
                      <a:r>
                        <a:rPr lang="ru-RU" sz="2000" dirty="0">
                          <a:effectLst/>
                        </a:rPr>
                        <a:t> (</a:t>
                      </a:r>
                      <a:r>
                        <a:rPr lang="ru-RU" sz="2000" dirty="0" err="1">
                          <a:effectLst/>
                        </a:rPr>
                        <a:t>Вища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інженерна</a:t>
                      </a:r>
                      <a:r>
                        <a:rPr lang="ru-RU" sz="2000" dirty="0">
                          <a:effectLst/>
                        </a:rPr>
                        <a:t> школа), </a:t>
                      </a:r>
                      <a:r>
                        <a:rPr lang="ru-RU" sz="2000" dirty="0" err="1">
                          <a:effectLst/>
                        </a:rPr>
                        <a:t>Франція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err="1">
                          <a:effectLst/>
                        </a:rPr>
                        <a:t>Університет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Коїмбри</a:t>
                      </a:r>
                      <a:r>
                        <a:rPr lang="en-GB" sz="2000" dirty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Португалія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err="1">
                          <a:effectLst/>
                        </a:rPr>
                        <a:t>Університет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Тарту</a:t>
                      </a:r>
                      <a:r>
                        <a:rPr lang="en-GB" sz="2000" dirty="0" smtClean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Естонія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err="1">
                          <a:effectLst/>
                        </a:rPr>
                        <a:t>Харківський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національний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університет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uk-UA" sz="2000" dirty="0" smtClean="0">
                          <a:effectLst/>
                        </a:rPr>
                        <a:t> радіо </a:t>
                      </a:r>
                      <a:r>
                        <a:rPr lang="en-GB" sz="2000" dirty="0" err="1" smtClean="0">
                          <a:effectLst/>
                        </a:rPr>
                        <a:t>електроніки</a:t>
                      </a:r>
                      <a:r>
                        <a:rPr lang="en-GB" sz="2000" dirty="0" smtClean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Україна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err="1">
                          <a:effectLst/>
                        </a:rPr>
                        <a:t>Український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католицький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університет</a:t>
                      </a:r>
                      <a:r>
                        <a:rPr lang="en-GB" sz="2000" dirty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Україна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err="1">
                          <a:effectLst/>
                        </a:rPr>
                        <a:t>Державний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університет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інфраструктури</a:t>
                      </a:r>
                      <a:r>
                        <a:rPr lang="ru-RU" sz="2000" dirty="0">
                          <a:effectLst/>
                        </a:rPr>
                        <a:t> та </a:t>
                      </a:r>
                      <a:r>
                        <a:rPr lang="ru-RU" sz="2000" dirty="0" err="1">
                          <a:effectLst/>
                        </a:rPr>
                        <a:t>технологій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Україна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err="1">
                          <a:effectLst/>
                        </a:rPr>
                        <a:t>Національний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університет</a:t>
                      </a:r>
                      <a:r>
                        <a:rPr lang="ru-RU" sz="2000" dirty="0">
                          <a:effectLst/>
                        </a:rPr>
                        <a:t> «</a:t>
                      </a:r>
                      <a:r>
                        <a:rPr lang="ru-RU" sz="2000" dirty="0" err="1">
                          <a:effectLst/>
                        </a:rPr>
                        <a:t>Острозька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Академія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Україна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err="1">
                          <a:effectLst/>
                        </a:rPr>
                        <a:t>Національна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академія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керівних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кадрів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культури</a:t>
                      </a:r>
                      <a:r>
                        <a:rPr lang="ru-RU" sz="2000" dirty="0">
                          <a:effectLst/>
                        </a:rPr>
                        <a:t> і </a:t>
                      </a:r>
                      <a:r>
                        <a:rPr lang="ru-RU" sz="2000" dirty="0" err="1">
                          <a:effectLst/>
                        </a:rPr>
                        <a:t>мистецтв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Україна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err="1">
                          <a:effectLst/>
                        </a:rPr>
                        <a:t>Харківський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національний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університет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імені</a:t>
                      </a:r>
                      <a:r>
                        <a:rPr lang="ru-RU" sz="2000" dirty="0" smtClean="0">
                          <a:effectLst/>
                        </a:rPr>
                        <a:t> В. Н. </a:t>
                      </a:r>
                      <a:r>
                        <a:rPr lang="ru-RU" sz="2000" dirty="0" err="1" smtClean="0">
                          <a:effectLst/>
                        </a:rPr>
                        <a:t>Каразіна</a:t>
                      </a:r>
                      <a:r>
                        <a:rPr lang="ru-RU" sz="2000" dirty="0" smtClean="0">
                          <a:effectLst/>
                        </a:rPr>
                        <a:t>, </a:t>
                      </a:r>
                      <a:r>
                        <a:rPr lang="ru-RU" sz="2000" dirty="0" err="1" smtClean="0">
                          <a:effectLst/>
                        </a:rPr>
                        <a:t>Україна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err="1">
                          <a:effectLst/>
                        </a:rPr>
                        <a:t>Донбаський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державний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педагогічний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університет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 smtClean="0">
                          <a:effectLst/>
                        </a:rPr>
                        <a:t>Горлівський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інститут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іноземних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мов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Україна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2000" dirty="0">
                          <a:effectLst/>
                        </a:rPr>
                        <a:t>Міністерство освіти і науки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Україна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697241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851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dirty="0"/>
              <a:t>Освітня програма </a:t>
            </a:r>
            <a:r>
              <a:rPr lang="uk-UA" sz="3600" dirty="0" smtClean="0"/>
              <a:t>«014 </a:t>
            </a:r>
            <a:r>
              <a:rPr lang="uk-UA" sz="3600" dirty="0"/>
              <a:t>Середня освіта (Історія). </a:t>
            </a:r>
            <a:r>
              <a:rPr lang="uk-UA" sz="3600" dirty="0" smtClean="0"/>
              <a:t>Психологія» другого </a:t>
            </a:r>
            <a:r>
              <a:rPr lang="uk-UA" sz="3600" dirty="0"/>
              <a:t>(магістерського) </a:t>
            </a:r>
            <a:r>
              <a:rPr lang="uk-UA" sz="3600" dirty="0" smtClean="0"/>
              <a:t>рівня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500" b="1" dirty="0" smtClean="0"/>
              <a:t>Оновлення </a:t>
            </a:r>
            <a:r>
              <a:rPr lang="uk-UA" sz="3500" b="1" dirty="0"/>
              <a:t>за рекомендаціями </a:t>
            </a:r>
            <a:r>
              <a:rPr lang="uk-UA" sz="3500" b="1" dirty="0" smtClean="0"/>
              <a:t>проєкту:</a:t>
            </a:r>
            <a:endParaRPr lang="ru-RU" sz="3500" b="1" dirty="0"/>
          </a:p>
          <a:p>
            <a:pPr algn="just"/>
            <a:r>
              <a:rPr lang="uk-UA" sz="3500" b="1" dirty="0"/>
              <a:t> </a:t>
            </a:r>
            <a:r>
              <a:rPr lang="uk-UA" sz="3500" b="1" dirty="0" smtClean="0"/>
              <a:t>нові ОК «</a:t>
            </a:r>
            <a:r>
              <a:rPr lang="uk-UA" sz="3500" b="1" i="1" dirty="0" smtClean="0"/>
              <a:t>Гібридні загрози та комплексна безпека», «Історія та гібридні загрози</a:t>
            </a:r>
            <a:r>
              <a:rPr lang="uk-UA" sz="3500" b="1" dirty="0" smtClean="0"/>
              <a:t>»;</a:t>
            </a:r>
          </a:p>
          <a:p>
            <a:pPr algn="just"/>
            <a:r>
              <a:rPr lang="uk-UA" sz="3500" b="1" dirty="0"/>
              <a:t>м</a:t>
            </a:r>
            <a:r>
              <a:rPr lang="uk-UA" sz="3500" b="1" dirty="0" smtClean="0"/>
              <a:t>одернізація ОК «</a:t>
            </a:r>
            <a:r>
              <a:rPr lang="uk-UA" sz="3500" b="1" i="1" dirty="0" smtClean="0"/>
              <a:t>Історія міжнародних відносин», «Україна в геополітичному протистоянні початку ХХІ ст.», «</a:t>
            </a:r>
            <a:r>
              <a:rPr lang="ru-RU" sz="3500" b="1" i="1" dirty="0"/>
              <a:t>Методика та </a:t>
            </a:r>
            <a:r>
              <a:rPr lang="ru-RU" sz="3500" b="1" i="1" dirty="0" err="1"/>
              <a:t>організація</a:t>
            </a:r>
            <a:r>
              <a:rPr lang="ru-RU" sz="3500" b="1" i="1" dirty="0"/>
              <a:t> </a:t>
            </a:r>
            <a:r>
              <a:rPr lang="ru-RU" sz="3500" b="1" i="1" dirty="0" err="1"/>
              <a:t>соціально-психологічних</a:t>
            </a:r>
            <a:r>
              <a:rPr lang="ru-RU" sz="3500" b="1" i="1" dirty="0"/>
              <a:t> та </a:t>
            </a:r>
            <a:r>
              <a:rPr lang="ru-RU" sz="3500" b="1" i="1" dirty="0" err="1"/>
              <a:t>громадських</a:t>
            </a:r>
            <a:r>
              <a:rPr lang="ru-RU" sz="3500" b="1" i="1" dirty="0"/>
              <a:t> </a:t>
            </a:r>
            <a:r>
              <a:rPr lang="ru-RU" sz="3500" b="1" i="1" dirty="0" smtClean="0"/>
              <a:t>тренінгів»</a:t>
            </a:r>
            <a:endParaRPr lang="ru-RU" sz="3500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85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Історія та гібридні загрози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b="1" dirty="0"/>
              <a:t>Мета дисципліни</a:t>
            </a:r>
            <a:r>
              <a:rPr lang="uk-UA" dirty="0"/>
              <a:t>  полягає в ознайомленні здобувачів вищої освіти з основними напрямами та прийомами використання історії як інструменту маніпуляцій та гібридних загроз, визначенні шляхів розвінчання історичних міфів та можливостей протистояння спробам інструменталізації історії  в професійній діяльності та громадському житті 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694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Гібридні загрози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b="1" dirty="0" smtClean="0"/>
              <a:t>Скоординовані та синхронізовані дії, </a:t>
            </a:r>
            <a:r>
              <a:rPr lang="uk-UA" b="1" dirty="0"/>
              <a:t>за використанням широкого кола </a:t>
            </a:r>
            <a:r>
              <a:rPr lang="uk-UA" b="1" dirty="0" smtClean="0"/>
              <a:t>засобів, які навмисно спрямовані на системні вразливості демократичних держав та інститутів.  </a:t>
            </a:r>
          </a:p>
          <a:p>
            <a:r>
              <a:rPr lang="uk-UA" dirty="0" smtClean="0"/>
              <a:t>Електронний </a:t>
            </a:r>
            <a:r>
              <a:rPr lang="uk-UA" dirty="0"/>
              <a:t>ресурс: Європейський центр з протидії гібридним загрозам </a:t>
            </a:r>
            <a:r>
              <a:rPr lang="uk-UA" dirty="0" err="1"/>
              <a:t>Hybrid</a:t>
            </a:r>
            <a:r>
              <a:rPr lang="uk-UA" dirty="0"/>
              <a:t> </a:t>
            </a:r>
            <a:r>
              <a:rPr lang="uk-UA" dirty="0" err="1"/>
              <a:t>CoE</a:t>
            </a:r>
            <a:r>
              <a:rPr lang="uk-UA" dirty="0"/>
              <a:t> </a:t>
            </a:r>
            <a:r>
              <a:rPr lang="uk-UA" u="sng" dirty="0">
                <a:hlinkClick r:id="rId2"/>
              </a:rPr>
              <a:t>https://www.hybridcoe.fi/</a:t>
            </a:r>
            <a:endParaRPr lang="ru-RU" dirty="0"/>
          </a:p>
          <a:p>
            <a:r>
              <a:rPr lang="uk-UA" dirty="0"/>
              <a:t>Глосарій гібридних загроз </a:t>
            </a:r>
            <a:r>
              <a:rPr lang="uk-UA" u="sng" dirty="0">
                <a:hlinkClick r:id="rId3"/>
              </a:rPr>
              <a:t>https://warn-erasmus.eu/ua/glossary/</a:t>
            </a:r>
            <a:r>
              <a:rPr lang="uk-UA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36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 smtClean="0"/>
              <a:t>Шаблон – </a:t>
            </a:r>
            <a:r>
              <a:rPr lang="uk-UA" sz="3200" dirty="0" err="1"/>
              <a:t>Hybrid</a:t>
            </a:r>
            <a:r>
              <a:rPr lang="uk-UA" sz="3200" dirty="0"/>
              <a:t> </a:t>
            </a:r>
            <a:r>
              <a:rPr lang="uk-UA" sz="3200" dirty="0" err="1"/>
              <a:t>CoE</a:t>
            </a:r>
            <a:r>
              <a:rPr lang="uk-UA" sz="3200" dirty="0"/>
              <a:t> 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Автор – С. В. Гришко (Харківський національний університет радіоелектроніки)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879" y="1888740"/>
            <a:ext cx="7453721" cy="4558325"/>
          </a:xfrm>
        </p:spPr>
      </p:pic>
    </p:spTree>
    <p:extLst>
      <p:ext uri="{BB962C8B-B14F-4D97-AF65-F5344CB8AC3E}">
        <p14:creationId xmlns:p14="http://schemas.microsoft.com/office/powerpoint/2010/main" val="370562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/>
              <a:t>ДОМЕНИ (СФЕРИ) ГІБРИДНИХ ЗАГРОЗ 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4034" y="1689464"/>
            <a:ext cx="10099766" cy="423508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endParaRPr lang="ru-RU" dirty="0"/>
          </a:p>
          <a:p>
            <a:r>
              <a:rPr lang="uk-UA" sz="6400" b="1" dirty="0"/>
              <a:t>1.1</a:t>
            </a:r>
            <a:r>
              <a:rPr lang="uk-UA" sz="6400" dirty="0"/>
              <a:t>	</a:t>
            </a:r>
            <a:r>
              <a:rPr lang="uk-UA" sz="6400" b="1" dirty="0"/>
              <a:t>Інфраструктурні домени </a:t>
            </a:r>
            <a:endParaRPr lang="ru-RU" sz="6400" b="1" dirty="0"/>
          </a:p>
          <a:p>
            <a:r>
              <a:rPr lang="uk-UA" sz="6400" b="1" dirty="0"/>
              <a:t>1.2	Кібер - домени </a:t>
            </a:r>
            <a:endParaRPr lang="ru-RU" sz="6400" b="1" dirty="0"/>
          </a:p>
          <a:p>
            <a:r>
              <a:rPr lang="uk-UA" sz="6400" b="1" dirty="0"/>
              <a:t>1.3	Вразливості доменів в космічній діяльності </a:t>
            </a:r>
            <a:endParaRPr lang="ru-RU" sz="6400" b="1" dirty="0"/>
          </a:p>
          <a:p>
            <a:r>
              <a:rPr lang="uk-UA" sz="6400" b="1" dirty="0"/>
              <a:t>1.4	Економічні домени </a:t>
            </a:r>
            <a:endParaRPr lang="ru-RU" sz="6400" b="1" dirty="0"/>
          </a:p>
          <a:p>
            <a:r>
              <a:rPr lang="uk-UA" sz="6400" b="1" dirty="0"/>
              <a:t>1.5	Військові / оборонні домени </a:t>
            </a:r>
            <a:endParaRPr lang="ru-RU" sz="6400" b="1" dirty="0"/>
          </a:p>
          <a:p>
            <a:r>
              <a:rPr lang="uk-UA" sz="6400" b="1" dirty="0"/>
              <a:t>1.6	Культурні домени </a:t>
            </a:r>
            <a:endParaRPr lang="ru-RU" sz="6400" b="1" dirty="0"/>
          </a:p>
          <a:p>
            <a:r>
              <a:rPr lang="uk-UA" sz="6400" b="1" dirty="0"/>
              <a:t>1.7	Соціальні / громадські домени </a:t>
            </a:r>
            <a:endParaRPr lang="ru-RU" sz="6400" b="1" dirty="0"/>
          </a:p>
          <a:p>
            <a:r>
              <a:rPr lang="uk-UA" sz="6400" b="1" dirty="0"/>
              <a:t>1.8	Домени публічного управління </a:t>
            </a:r>
            <a:endParaRPr lang="ru-RU" sz="6400" b="1" dirty="0"/>
          </a:p>
          <a:p>
            <a:r>
              <a:rPr lang="uk-UA" sz="6400" b="1" dirty="0"/>
              <a:t>1.9	Правові домени </a:t>
            </a:r>
            <a:endParaRPr lang="ru-RU" sz="6400" b="1" dirty="0"/>
          </a:p>
          <a:p>
            <a:r>
              <a:rPr lang="uk-UA" sz="6400" b="1" dirty="0"/>
              <a:t>1.10	Домени розвідувальної діяльності </a:t>
            </a:r>
            <a:endParaRPr lang="ru-RU" sz="6400" b="1" dirty="0"/>
          </a:p>
          <a:p>
            <a:r>
              <a:rPr lang="uk-UA" sz="6400" b="1" dirty="0"/>
              <a:t>1.11	Дипломатичні домени </a:t>
            </a:r>
            <a:endParaRPr lang="ru-RU" sz="6400" b="1" dirty="0"/>
          </a:p>
          <a:p>
            <a:r>
              <a:rPr lang="uk-UA" sz="6400" b="1" dirty="0"/>
              <a:t>1.12	Політичні домени </a:t>
            </a:r>
            <a:endParaRPr lang="ru-RU" sz="6400" b="1" dirty="0"/>
          </a:p>
          <a:p>
            <a:r>
              <a:rPr lang="uk-UA" sz="6400" b="1" dirty="0"/>
              <a:t>1.13	Інформаційні домени </a:t>
            </a:r>
            <a:endParaRPr lang="ru-RU" sz="6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0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</TotalTime>
  <Words>569</Words>
  <Application>Microsoft Office PowerPoint</Application>
  <PresentationFormat>Широкоэкранный</PresentationFormat>
  <Paragraphs>129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Tw Cen MT</vt:lpstr>
      <vt:lpstr>Tw Cen MT Condensed</vt:lpstr>
      <vt:lpstr>Office Theme</vt:lpstr>
      <vt:lpstr>Академічна  протидія гібридним загрозам </vt:lpstr>
      <vt:lpstr>Курс підвищення кваліфікації науково-педагогічних працівників Горлівського інституту іноземних мов</vt:lpstr>
      <vt:lpstr>Основна інформація</vt:lpstr>
      <vt:lpstr>Учасники проєкту</vt:lpstr>
      <vt:lpstr>Освітня програма «014 Середня освіта (Історія). Психологія» другого (магістерського) рівня</vt:lpstr>
      <vt:lpstr>Історія та гібридні загрози</vt:lpstr>
      <vt:lpstr>Гібридні загрози</vt:lpstr>
      <vt:lpstr>Шаблон – Hybrid CoE  Автор – С. В. Гришко (Харківський національний університет радіоелектроніки)</vt:lpstr>
      <vt:lpstr>ДОМЕНИ (СФЕРИ) ГІБРИДНИХ ЗАГРОЗ  </vt:lpstr>
      <vt:lpstr>ІНСТРУМЕНТИ ГІБРИДНИХ ЗАГРОЗ</vt:lpstr>
      <vt:lpstr>Соціальні / громадські (громадянські)домени </vt:lpstr>
      <vt:lpstr>Мета</vt:lpstr>
      <vt:lpstr>Методологічна основа </vt:lpstr>
      <vt:lpstr> Характеристика основних ліній розмежувань в українському суспільстві. </vt:lpstr>
      <vt:lpstr> Основні види інформаційно-аналітичних інструментів. </vt:lpstr>
      <vt:lpstr> </vt:lpstr>
      <vt:lpstr> </vt:lpstr>
      <vt:lpstr>Примус політиків/уряду –  </vt:lpstr>
      <vt:lpstr>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Марія Головянко</dc:creator>
  <cp:lastModifiedBy>HISTORY-14</cp:lastModifiedBy>
  <cp:revision>89</cp:revision>
  <dcterms:created xsi:type="dcterms:W3CDTF">2019-11-23T11:33:46Z</dcterms:created>
  <dcterms:modified xsi:type="dcterms:W3CDTF">2024-10-14T16:13:48Z</dcterms:modified>
</cp:coreProperties>
</file>